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62" r:id="rId4"/>
    <p:sldMasterId id="2147483665" r:id="rId5"/>
  </p:sldMasterIdLst>
  <p:notesMasterIdLst>
    <p:notesMasterId r:id="rId82"/>
  </p:notesMasterIdLst>
  <p:sldIdLst>
    <p:sldId id="501" r:id="rId6"/>
    <p:sldId id="603" r:id="rId7"/>
    <p:sldId id="604" r:id="rId8"/>
    <p:sldId id="634" r:id="rId9"/>
    <p:sldId id="606" r:id="rId10"/>
    <p:sldId id="607" r:id="rId11"/>
    <p:sldId id="608" r:id="rId12"/>
    <p:sldId id="631" r:id="rId13"/>
    <p:sldId id="580" r:id="rId14"/>
    <p:sldId id="632" r:id="rId15"/>
    <p:sldId id="559" r:id="rId16"/>
    <p:sldId id="563" r:id="rId17"/>
    <p:sldId id="532" r:id="rId18"/>
    <p:sldId id="636" r:id="rId19"/>
    <p:sldId id="564" r:id="rId20"/>
    <p:sldId id="601" r:id="rId21"/>
    <p:sldId id="533" r:id="rId22"/>
    <p:sldId id="535" r:id="rId23"/>
    <p:sldId id="582" r:id="rId24"/>
    <p:sldId id="583" r:id="rId25"/>
    <p:sldId id="591" r:id="rId26"/>
    <p:sldId id="594" r:id="rId27"/>
    <p:sldId id="638" r:id="rId28"/>
    <p:sldId id="598" r:id="rId29"/>
    <p:sldId id="596" r:id="rId30"/>
    <p:sldId id="640" r:id="rId31"/>
    <p:sldId id="637" r:id="rId32"/>
    <p:sldId id="534" r:id="rId33"/>
    <p:sldId id="652" r:id="rId34"/>
    <p:sldId id="642" r:id="rId35"/>
    <p:sldId id="648" r:id="rId36"/>
    <p:sldId id="659" r:id="rId37"/>
    <p:sldId id="551" r:id="rId38"/>
    <p:sldId id="651" r:id="rId39"/>
    <p:sldId id="552" r:id="rId40"/>
    <p:sldId id="656" r:id="rId41"/>
    <p:sldId id="649" r:id="rId42"/>
    <p:sldId id="655" r:id="rId43"/>
    <p:sldId id="550" r:id="rId44"/>
    <p:sldId id="549" r:id="rId45"/>
    <p:sldId id="658" r:id="rId46"/>
    <p:sldId id="660" r:id="rId47"/>
    <p:sldId id="597" r:id="rId48"/>
    <p:sldId id="661" r:id="rId49"/>
    <p:sldId id="662" r:id="rId50"/>
    <p:sldId id="553" r:id="rId51"/>
    <p:sldId id="663" r:id="rId52"/>
    <p:sldId id="643" r:id="rId53"/>
    <p:sldId id="653" r:id="rId54"/>
    <p:sldId id="617" r:id="rId55"/>
    <p:sldId id="620" r:id="rId56"/>
    <p:sldId id="554" r:id="rId57"/>
    <p:sldId id="629" r:id="rId58"/>
    <p:sldId id="654" r:id="rId59"/>
    <p:sldId id="545" r:id="rId60"/>
    <p:sldId id="546" r:id="rId61"/>
    <p:sldId id="611" r:id="rId62"/>
    <p:sldId id="612" r:id="rId63"/>
    <p:sldId id="614" r:id="rId64"/>
    <p:sldId id="615" r:id="rId65"/>
    <p:sldId id="616" r:id="rId66"/>
    <p:sldId id="555" r:id="rId67"/>
    <p:sldId id="645" r:id="rId68"/>
    <p:sldId id="667" r:id="rId69"/>
    <p:sldId id="544" r:id="rId70"/>
    <p:sldId id="644" r:id="rId71"/>
    <p:sldId id="647" r:id="rId72"/>
    <p:sldId id="664" r:id="rId73"/>
    <p:sldId id="599" r:id="rId74"/>
    <p:sldId id="627" r:id="rId75"/>
    <p:sldId id="619" r:id="rId76"/>
    <p:sldId id="626" r:id="rId77"/>
    <p:sldId id="668" r:id="rId78"/>
    <p:sldId id="646" r:id="rId79"/>
    <p:sldId id="570" r:id="rId80"/>
    <p:sldId id="635" r:id="rId81"/>
  </p:sldIdLst>
  <p:sldSz cx="13439775" cy="7559675"/>
  <p:notesSz cx="7772400" cy="10058400"/>
  <p:defaultTextStyle>
    <a:defPPr>
      <a:defRPr lang="en-US"/>
    </a:defPPr>
    <a:lvl1pPr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itchFamily="16" charset="0"/>
      <a:defRPr kern="1200">
        <a:solidFill>
          <a:schemeClr val="tx1"/>
        </a:solidFill>
        <a:latin typeface="Arial" charset="0"/>
        <a:ea typeface="+mn-ea"/>
        <a:cs typeface="Arial Unicode MS" charset="0"/>
      </a:defRPr>
    </a:lvl1pPr>
    <a:lvl2pPr marL="742950" indent="-285750"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itchFamily="16" charset="0"/>
      <a:defRPr kern="1200">
        <a:solidFill>
          <a:schemeClr val="tx1"/>
        </a:solidFill>
        <a:latin typeface="Arial" charset="0"/>
        <a:ea typeface="+mn-ea"/>
        <a:cs typeface="Arial Unicode MS" charset="0"/>
      </a:defRPr>
    </a:lvl2pPr>
    <a:lvl3pPr marL="1143000" indent="-228600"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itchFamily="16" charset="0"/>
      <a:defRPr kern="1200">
        <a:solidFill>
          <a:schemeClr val="tx1"/>
        </a:solidFill>
        <a:latin typeface="Arial" charset="0"/>
        <a:ea typeface="+mn-ea"/>
        <a:cs typeface="Arial Unicode MS" charset="0"/>
      </a:defRPr>
    </a:lvl3pPr>
    <a:lvl4pPr marL="1600200" indent="-228600"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itchFamily="16" charset="0"/>
      <a:defRPr kern="1200">
        <a:solidFill>
          <a:schemeClr val="tx1"/>
        </a:solidFill>
        <a:latin typeface="Arial" charset="0"/>
        <a:ea typeface="+mn-ea"/>
        <a:cs typeface="Arial Unicode MS" charset="0"/>
      </a:defRPr>
    </a:lvl4pPr>
    <a:lvl5pPr marL="2057400" indent="-228600"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itchFamily="16" charset="0"/>
      <a:defRPr kern="1200">
        <a:solidFill>
          <a:schemeClr val="tx1"/>
        </a:solidFill>
        <a:latin typeface="Arial" charset="0"/>
        <a:ea typeface="+mn-ea"/>
        <a:cs typeface="Arial Unicode MS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 Unicode MS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 Unicode MS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 Unicode MS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 Unicode MS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00"/>
    <a:srgbClr val="5AB0F0"/>
    <a:srgbClr val="89A9CD"/>
    <a:srgbClr val="003300"/>
    <a:srgbClr val="BFDCB9"/>
    <a:srgbClr val="FBFF61"/>
    <a:srgbClr val="FCF56A"/>
    <a:srgbClr val="D48180"/>
    <a:srgbClr val="E4E4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841" autoAdjust="0"/>
    <p:restoredTop sz="94645"/>
  </p:normalViewPr>
  <p:slideViewPr>
    <p:cSldViewPr>
      <p:cViewPr>
        <p:scale>
          <a:sx n="100" d="100"/>
          <a:sy n="100" d="100"/>
        </p:scale>
        <p:origin x="1068" y="-6"/>
      </p:cViewPr>
      <p:guideLst>
        <p:guide orient="horz" pos="2160"/>
        <p:guide pos="3840"/>
      </p:guideLst>
    </p:cSldViewPr>
  </p:slideViewPr>
  <p:outlineViewPr>
    <p:cViewPr varScale="1">
      <p:scale>
        <a:sx n="170" d="200"/>
        <a:sy n="170" d="200"/>
      </p:scale>
      <p:origin x="-780" y="-8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4608"/>
    </p:cViewPr>
  </p:sorterViewPr>
  <p:notesViewPr>
    <p:cSldViewPr>
      <p:cViewPr varScale="1">
        <p:scale>
          <a:sx n="88" d="100"/>
          <a:sy n="88" d="100"/>
        </p:scale>
        <p:origin x="-4576" y="-11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viewProps" Target="viewProps.xml"/><Relationship Id="rId16" Type="http://schemas.openxmlformats.org/officeDocument/2006/relationships/slide" Target="slides/slide11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5" Type="http://schemas.openxmlformats.org/officeDocument/2006/relationships/slideMaster" Target="slideMasters/slideMaster2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77" Type="http://schemas.openxmlformats.org/officeDocument/2006/relationships/slide" Target="slides/slide72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80" Type="http://schemas.openxmlformats.org/officeDocument/2006/relationships/slide" Target="slides/slide75.xml"/><Relationship Id="rId85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83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slide" Target="slides/slide76.xml"/><Relationship Id="rId86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2" Type="http://schemas.openxmlformats.org/officeDocument/2006/relationships/customXml" Target="../customXml/item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61" Type="http://schemas.openxmlformats.org/officeDocument/2006/relationships/slide" Target="slides/slide56.xml"/><Relationship Id="rId8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Rectangle 1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534988" y="763588"/>
            <a:ext cx="6700837" cy="377031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sp>
      <p:sp>
        <p:nvSpPr>
          <p:cNvPr id="2050" name="Rectangle 2"/>
          <p:cNvSpPr>
            <a:spLocks noGrp="1" noChangeArrowheads="1"/>
          </p:cNvSpPr>
          <p:nvPr>
            <p:ph type="body"/>
          </p:nvPr>
        </p:nvSpPr>
        <p:spPr bwMode="auto">
          <a:xfrm>
            <a:off x="777875" y="4776788"/>
            <a:ext cx="6216650" cy="452437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95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16" charset="0"/>
              </a:defRPr>
            </a:lvl1pPr>
          </a:lstStyle>
          <a:p>
            <a:endParaRPr lang="en-US"/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dt"/>
          </p:nvPr>
        </p:nvSpPr>
        <p:spPr bwMode="auto">
          <a:xfrm>
            <a:off x="4398963" y="0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5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16" charset="0"/>
              </a:defRPr>
            </a:lvl1pPr>
          </a:lstStyle>
          <a:p>
            <a:endParaRPr lang="en-US"/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ftr"/>
          </p:nvPr>
        </p:nvSpPr>
        <p:spPr bwMode="auto">
          <a:xfrm>
            <a:off x="0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lnSpc>
                <a:spcPct val="95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16" charset="0"/>
              </a:defRPr>
            </a:lvl1pPr>
          </a:lstStyle>
          <a:p>
            <a:endParaRPr lang="en-US"/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sldNum"/>
          </p:nvPr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95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16" charset="0"/>
              </a:defRPr>
            </a:lvl1pPr>
          </a:lstStyle>
          <a:p>
            <a:fld id="{CEECB734-5BA5-4DC8-AA53-F99A3D77BF9F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52434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1pPr>
    <a:lvl2pPr marL="742950" indent="-28575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2pPr>
    <a:lvl3pPr marL="11430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3pPr>
    <a:lvl4pPr marL="16002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4pPr>
    <a:lvl5pPr marL="20574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E682B58-440A-48FD-B43B-C0F1DB4D4403}" type="slidenum">
              <a:rPr lang="en-US"/>
              <a:pPr/>
              <a:t>1</a:t>
            </a:fld>
            <a:endParaRPr lang="en-US"/>
          </a:p>
        </p:txBody>
      </p:sp>
      <p:sp>
        <p:nvSpPr>
          <p:cNvPr id="409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533400" y="763588"/>
            <a:ext cx="67056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09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435475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1081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fld id="{CEECB734-5BA5-4DC8-AA53-F99A3D77BF9F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7729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E682B58-440A-48FD-B43B-C0F1DB4D4403}" type="slidenum">
              <a:rPr lang="en-US"/>
              <a:pPr/>
              <a:t>13</a:t>
            </a:fld>
            <a:endParaRPr lang="en-US"/>
          </a:p>
        </p:txBody>
      </p:sp>
      <p:sp>
        <p:nvSpPr>
          <p:cNvPr id="409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533400" y="763588"/>
            <a:ext cx="67056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09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435475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02468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E682B58-440A-48FD-B43B-C0F1DB4D4403}" type="slidenum">
              <a:rPr lang="en-US"/>
              <a:pPr/>
              <a:t>14</a:t>
            </a:fld>
            <a:endParaRPr lang="en-US"/>
          </a:p>
        </p:txBody>
      </p:sp>
      <p:sp>
        <p:nvSpPr>
          <p:cNvPr id="409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533400" y="763588"/>
            <a:ext cx="67056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09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435475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98505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E682B58-440A-48FD-B43B-C0F1DB4D4403}" type="slidenum">
              <a:rPr lang="en-US"/>
              <a:pPr/>
              <a:t>16</a:t>
            </a:fld>
            <a:endParaRPr lang="en-US"/>
          </a:p>
        </p:txBody>
      </p:sp>
      <p:sp>
        <p:nvSpPr>
          <p:cNvPr id="409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533400" y="763588"/>
            <a:ext cx="67056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09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435475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0440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E682B58-440A-48FD-B43B-C0F1DB4D4403}" type="slidenum">
              <a:rPr lang="en-US"/>
              <a:pPr/>
              <a:t>17</a:t>
            </a:fld>
            <a:endParaRPr lang="en-US"/>
          </a:p>
        </p:txBody>
      </p:sp>
      <p:sp>
        <p:nvSpPr>
          <p:cNvPr id="409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533400" y="763588"/>
            <a:ext cx="67056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09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435475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24262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E682B58-440A-48FD-B43B-C0F1DB4D4403}" type="slidenum">
              <a:rPr lang="en-US"/>
              <a:pPr/>
              <a:t>18</a:t>
            </a:fld>
            <a:endParaRPr lang="en-US"/>
          </a:p>
        </p:txBody>
      </p:sp>
      <p:sp>
        <p:nvSpPr>
          <p:cNvPr id="409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533400" y="763588"/>
            <a:ext cx="67056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09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435475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22291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E682B58-440A-48FD-B43B-C0F1DB4D4403}" type="slidenum">
              <a:rPr lang="en-US"/>
              <a:pPr/>
              <a:t>19</a:t>
            </a:fld>
            <a:endParaRPr lang="en-US"/>
          </a:p>
        </p:txBody>
      </p:sp>
      <p:sp>
        <p:nvSpPr>
          <p:cNvPr id="409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533400" y="763588"/>
            <a:ext cx="67056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09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435475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54154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E682B58-440A-48FD-B43B-C0F1DB4D4403}" type="slidenum">
              <a:rPr lang="en-US"/>
              <a:pPr/>
              <a:t>21</a:t>
            </a:fld>
            <a:endParaRPr lang="en-US"/>
          </a:p>
        </p:txBody>
      </p:sp>
      <p:sp>
        <p:nvSpPr>
          <p:cNvPr id="409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533400" y="763588"/>
            <a:ext cx="67056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09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435475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5713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E682B58-440A-48FD-B43B-C0F1DB4D4403}" type="slidenum">
              <a:rPr lang="en-US"/>
              <a:pPr/>
              <a:t>22</a:t>
            </a:fld>
            <a:endParaRPr lang="en-US"/>
          </a:p>
        </p:txBody>
      </p:sp>
      <p:sp>
        <p:nvSpPr>
          <p:cNvPr id="409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533400" y="763588"/>
            <a:ext cx="67056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09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435475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38376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E682B58-440A-48FD-B43B-C0F1DB4D4403}" type="slidenum">
              <a:rPr lang="en-US"/>
              <a:pPr/>
              <a:t>23</a:t>
            </a:fld>
            <a:endParaRPr lang="en-US"/>
          </a:p>
        </p:txBody>
      </p:sp>
      <p:sp>
        <p:nvSpPr>
          <p:cNvPr id="409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533400" y="763588"/>
            <a:ext cx="67056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09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435475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73037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7210F4-537A-F34A-B093-B084FB836AE1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70405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E682B58-440A-48FD-B43B-C0F1DB4D4403}" type="slidenum">
              <a:rPr lang="en-US"/>
              <a:pPr/>
              <a:t>24</a:t>
            </a:fld>
            <a:endParaRPr lang="en-US"/>
          </a:p>
        </p:txBody>
      </p:sp>
      <p:sp>
        <p:nvSpPr>
          <p:cNvPr id="409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533400" y="763588"/>
            <a:ext cx="67056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09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435475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464345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E682B58-440A-48FD-B43B-C0F1DB4D4403}" type="slidenum">
              <a:rPr lang="en-US"/>
              <a:pPr/>
              <a:t>25</a:t>
            </a:fld>
            <a:endParaRPr lang="en-US"/>
          </a:p>
        </p:txBody>
      </p:sp>
      <p:sp>
        <p:nvSpPr>
          <p:cNvPr id="409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533400" y="763588"/>
            <a:ext cx="67056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09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435475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553478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E682B58-440A-48FD-B43B-C0F1DB4D4403}" type="slidenum">
              <a:rPr lang="en-US"/>
              <a:pPr/>
              <a:t>26</a:t>
            </a:fld>
            <a:endParaRPr lang="en-US"/>
          </a:p>
        </p:txBody>
      </p:sp>
      <p:sp>
        <p:nvSpPr>
          <p:cNvPr id="409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533400" y="763588"/>
            <a:ext cx="67056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09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435475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447868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E682B58-440A-48FD-B43B-C0F1DB4D4403}" type="slidenum">
              <a:rPr lang="en-US"/>
              <a:pPr/>
              <a:t>28</a:t>
            </a:fld>
            <a:endParaRPr lang="en-US"/>
          </a:p>
        </p:txBody>
      </p:sp>
      <p:sp>
        <p:nvSpPr>
          <p:cNvPr id="409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533400" y="763588"/>
            <a:ext cx="67056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09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435475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975530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E682B58-440A-48FD-B43B-C0F1DB4D4403}" type="slidenum">
              <a:rPr lang="en-US"/>
              <a:pPr/>
              <a:t>29</a:t>
            </a:fld>
            <a:endParaRPr lang="en-US"/>
          </a:p>
        </p:txBody>
      </p:sp>
      <p:sp>
        <p:nvSpPr>
          <p:cNvPr id="409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533400" y="763588"/>
            <a:ext cx="67056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09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435475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461073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E682B58-440A-48FD-B43B-C0F1DB4D4403}" type="slidenum">
              <a:rPr lang="en-US"/>
              <a:pPr/>
              <a:t>30</a:t>
            </a:fld>
            <a:endParaRPr lang="en-US"/>
          </a:p>
        </p:txBody>
      </p:sp>
      <p:sp>
        <p:nvSpPr>
          <p:cNvPr id="409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533400" y="763588"/>
            <a:ext cx="67056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09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435475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016879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E682B58-440A-48FD-B43B-C0F1DB4D4403}" type="slidenum">
              <a:rPr lang="en-US"/>
              <a:pPr/>
              <a:t>31</a:t>
            </a:fld>
            <a:endParaRPr lang="en-US"/>
          </a:p>
        </p:txBody>
      </p:sp>
      <p:sp>
        <p:nvSpPr>
          <p:cNvPr id="409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533400" y="763588"/>
            <a:ext cx="67056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09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435475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870301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E682B58-440A-48FD-B43B-C0F1DB4D4403}" type="slidenum">
              <a:rPr lang="en-US"/>
              <a:pPr/>
              <a:t>32</a:t>
            </a:fld>
            <a:endParaRPr lang="en-US"/>
          </a:p>
        </p:txBody>
      </p:sp>
      <p:sp>
        <p:nvSpPr>
          <p:cNvPr id="409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533400" y="763588"/>
            <a:ext cx="67056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09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435475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800549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E682B58-440A-48FD-B43B-C0F1DB4D4403}" type="slidenum">
              <a:rPr lang="en-US"/>
              <a:pPr/>
              <a:t>33</a:t>
            </a:fld>
            <a:endParaRPr lang="en-US"/>
          </a:p>
        </p:txBody>
      </p:sp>
      <p:sp>
        <p:nvSpPr>
          <p:cNvPr id="409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533400" y="763588"/>
            <a:ext cx="67056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09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435475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713403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E682B58-440A-48FD-B43B-C0F1DB4D4403}" type="slidenum">
              <a:rPr lang="en-US"/>
              <a:pPr/>
              <a:t>34</a:t>
            </a:fld>
            <a:endParaRPr lang="en-US"/>
          </a:p>
        </p:txBody>
      </p:sp>
      <p:sp>
        <p:nvSpPr>
          <p:cNvPr id="409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533400" y="763588"/>
            <a:ext cx="67056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09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435475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36591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7210F4-537A-F34A-B093-B084FB836AE1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55876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E682B58-440A-48FD-B43B-C0F1DB4D4403}" type="slidenum">
              <a:rPr lang="en-US"/>
              <a:pPr/>
              <a:t>35</a:t>
            </a:fld>
            <a:endParaRPr lang="en-US"/>
          </a:p>
        </p:txBody>
      </p:sp>
      <p:sp>
        <p:nvSpPr>
          <p:cNvPr id="409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533400" y="763588"/>
            <a:ext cx="67056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09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435475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277540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E682B58-440A-48FD-B43B-C0F1DB4D4403}" type="slidenum">
              <a:rPr lang="en-US"/>
              <a:pPr/>
              <a:t>36</a:t>
            </a:fld>
            <a:endParaRPr lang="en-US"/>
          </a:p>
        </p:txBody>
      </p:sp>
      <p:sp>
        <p:nvSpPr>
          <p:cNvPr id="409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533400" y="763588"/>
            <a:ext cx="67056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09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435475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072647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E682B58-440A-48FD-B43B-C0F1DB4D4403}" type="slidenum">
              <a:rPr lang="en-US"/>
              <a:pPr/>
              <a:t>38</a:t>
            </a:fld>
            <a:endParaRPr lang="en-US"/>
          </a:p>
        </p:txBody>
      </p:sp>
      <p:sp>
        <p:nvSpPr>
          <p:cNvPr id="409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533400" y="763588"/>
            <a:ext cx="67056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09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435475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0678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E682B58-440A-48FD-B43B-C0F1DB4D4403}" type="slidenum">
              <a:rPr lang="en-US"/>
              <a:pPr/>
              <a:t>39</a:t>
            </a:fld>
            <a:endParaRPr lang="en-US"/>
          </a:p>
        </p:txBody>
      </p:sp>
      <p:sp>
        <p:nvSpPr>
          <p:cNvPr id="409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533400" y="763588"/>
            <a:ext cx="67056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09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435475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429500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E682B58-440A-48FD-B43B-C0F1DB4D4403}" type="slidenum">
              <a:rPr lang="en-US"/>
              <a:pPr/>
              <a:t>40</a:t>
            </a:fld>
            <a:endParaRPr lang="en-US"/>
          </a:p>
        </p:txBody>
      </p:sp>
      <p:sp>
        <p:nvSpPr>
          <p:cNvPr id="409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533400" y="763588"/>
            <a:ext cx="67056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09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435475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709714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E682B58-440A-48FD-B43B-C0F1DB4D4403}" type="slidenum">
              <a:rPr lang="en-US"/>
              <a:pPr/>
              <a:t>41</a:t>
            </a:fld>
            <a:endParaRPr lang="en-US"/>
          </a:p>
        </p:txBody>
      </p:sp>
      <p:sp>
        <p:nvSpPr>
          <p:cNvPr id="409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533400" y="763588"/>
            <a:ext cx="67056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09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435475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24035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E682B58-440A-48FD-B43B-C0F1DB4D4403}" type="slidenum">
              <a:rPr lang="en-US"/>
              <a:pPr/>
              <a:t>42</a:t>
            </a:fld>
            <a:endParaRPr lang="en-US"/>
          </a:p>
        </p:txBody>
      </p:sp>
      <p:sp>
        <p:nvSpPr>
          <p:cNvPr id="409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533400" y="763588"/>
            <a:ext cx="67056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09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435475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545377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E682B58-440A-48FD-B43B-C0F1DB4D4403}" type="slidenum">
              <a:rPr lang="en-US"/>
              <a:pPr/>
              <a:t>43</a:t>
            </a:fld>
            <a:endParaRPr lang="en-US"/>
          </a:p>
        </p:txBody>
      </p:sp>
      <p:sp>
        <p:nvSpPr>
          <p:cNvPr id="409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533400" y="763588"/>
            <a:ext cx="67056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09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435475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781685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E682B58-440A-48FD-B43B-C0F1DB4D4403}" type="slidenum">
              <a:rPr lang="en-US"/>
              <a:pPr/>
              <a:t>44</a:t>
            </a:fld>
            <a:endParaRPr lang="en-US"/>
          </a:p>
        </p:txBody>
      </p:sp>
      <p:sp>
        <p:nvSpPr>
          <p:cNvPr id="409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533400" y="763588"/>
            <a:ext cx="67056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09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435475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187711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E682B58-440A-48FD-B43B-C0F1DB4D4403}" type="slidenum">
              <a:rPr lang="en-US"/>
              <a:pPr/>
              <a:t>45</a:t>
            </a:fld>
            <a:endParaRPr lang="en-US"/>
          </a:p>
        </p:txBody>
      </p:sp>
      <p:sp>
        <p:nvSpPr>
          <p:cNvPr id="409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533400" y="763588"/>
            <a:ext cx="67056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09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435475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79643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7210F4-537A-F34A-B093-B084FB836AE1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28356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E682B58-440A-48FD-B43B-C0F1DB4D4403}" type="slidenum">
              <a:rPr lang="en-US"/>
              <a:pPr/>
              <a:t>46</a:t>
            </a:fld>
            <a:endParaRPr lang="en-US"/>
          </a:p>
        </p:txBody>
      </p:sp>
      <p:sp>
        <p:nvSpPr>
          <p:cNvPr id="409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533400" y="763588"/>
            <a:ext cx="67056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09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435475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766096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E682B58-440A-48FD-B43B-C0F1DB4D4403}" type="slidenum">
              <a:rPr lang="en-US"/>
              <a:pPr/>
              <a:t>47</a:t>
            </a:fld>
            <a:endParaRPr lang="en-US"/>
          </a:p>
        </p:txBody>
      </p:sp>
      <p:sp>
        <p:nvSpPr>
          <p:cNvPr id="409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533400" y="763588"/>
            <a:ext cx="67056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09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435475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r>
              <a:rPr lang="en-US" dirty="0"/>
              <a:t>TODO: Determine where this goes</a:t>
            </a:r>
          </a:p>
        </p:txBody>
      </p:sp>
    </p:spTree>
    <p:extLst>
      <p:ext uri="{BB962C8B-B14F-4D97-AF65-F5344CB8AC3E}">
        <p14:creationId xmlns:p14="http://schemas.microsoft.com/office/powerpoint/2010/main" val="216956159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E682B58-440A-48FD-B43B-C0F1DB4D4403}" type="slidenum">
              <a:rPr lang="en-US"/>
              <a:pPr/>
              <a:t>49</a:t>
            </a:fld>
            <a:endParaRPr lang="en-US"/>
          </a:p>
        </p:txBody>
      </p:sp>
      <p:sp>
        <p:nvSpPr>
          <p:cNvPr id="409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533400" y="763588"/>
            <a:ext cx="67056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09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435475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463058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E682B58-440A-48FD-B43B-C0F1DB4D4403}" type="slidenum">
              <a:rPr lang="en-US"/>
              <a:pPr/>
              <a:t>50</a:t>
            </a:fld>
            <a:endParaRPr lang="en-US"/>
          </a:p>
        </p:txBody>
      </p:sp>
      <p:sp>
        <p:nvSpPr>
          <p:cNvPr id="409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533400" y="763588"/>
            <a:ext cx="67056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09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435475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467367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E682B58-440A-48FD-B43B-C0F1DB4D4403}" type="slidenum">
              <a:rPr lang="en-US"/>
              <a:pPr/>
              <a:t>51</a:t>
            </a:fld>
            <a:endParaRPr lang="en-US"/>
          </a:p>
        </p:txBody>
      </p:sp>
      <p:sp>
        <p:nvSpPr>
          <p:cNvPr id="409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533400" y="763588"/>
            <a:ext cx="67056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09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435475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198607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E682B58-440A-48FD-B43B-C0F1DB4D4403}" type="slidenum">
              <a:rPr lang="en-US"/>
              <a:pPr/>
              <a:t>52</a:t>
            </a:fld>
            <a:endParaRPr lang="en-US"/>
          </a:p>
        </p:txBody>
      </p:sp>
      <p:sp>
        <p:nvSpPr>
          <p:cNvPr id="409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533400" y="763588"/>
            <a:ext cx="67056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09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435475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383201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E682B58-440A-48FD-B43B-C0F1DB4D4403}" type="slidenum">
              <a:rPr lang="en-US"/>
              <a:pPr/>
              <a:t>54</a:t>
            </a:fld>
            <a:endParaRPr lang="en-US"/>
          </a:p>
        </p:txBody>
      </p:sp>
      <p:sp>
        <p:nvSpPr>
          <p:cNvPr id="409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533400" y="763588"/>
            <a:ext cx="67056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09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435475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840830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E682B58-440A-48FD-B43B-C0F1DB4D4403}" type="slidenum">
              <a:rPr lang="en-US"/>
              <a:pPr/>
              <a:t>55</a:t>
            </a:fld>
            <a:endParaRPr lang="en-US"/>
          </a:p>
        </p:txBody>
      </p:sp>
      <p:sp>
        <p:nvSpPr>
          <p:cNvPr id="409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533400" y="763588"/>
            <a:ext cx="67056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09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435475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516234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E682B58-440A-48FD-B43B-C0F1DB4D4403}" type="slidenum">
              <a:rPr lang="en-US"/>
              <a:pPr/>
              <a:t>56</a:t>
            </a:fld>
            <a:endParaRPr lang="en-US"/>
          </a:p>
        </p:txBody>
      </p:sp>
      <p:sp>
        <p:nvSpPr>
          <p:cNvPr id="409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533400" y="763588"/>
            <a:ext cx="67056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09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435475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689659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E682B58-440A-48FD-B43B-C0F1DB4D4403}" type="slidenum">
              <a:rPr lang="en-US"/>
              <a:pPr/>
              <a:t>58</a:t>
            </a:fld>
            <a:endParaRPr lang="en-US"/>
          </a:p>
        </p:txBody>
      </p:sp>
      <p:sp>
        <p:nvSpPr>
          <p:cNvPr id="409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533400" y="763588"/>
            <a:ext cx="67056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09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435475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975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7210F4-537A-F34A-B093-B084FB836AE1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5603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E682B58-440A-48FD-B43B-C0F1DB4D4403}" type="slidenum">
              <a:rPr lang="en-US"/>
              <a:pPr/>
              <a:t>59</a:t>
            </a:fld>
            <a:endParaRPr lang="en-US"/>
          </a:p>
        </p:txBody>
      </p:sp>
      <p:sp>
        <p:nvSpPr>
          <p:cNvPr id="409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533400" y="763588"/>
            <a:ext cx="67056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09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435475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961831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E682B58-440A-48FD-B43B-C0F1DB4D4403}" type="slidenum">
              <a:rPr lang="en-US"/>
              <a:pPr/>
              <a:t>60</a:t>
            </a:fld>
            <a:endParaRPr lang="en-US"/>
          </a:p>
        </p:txBody>
      </p:sp>
      <p:sp>
        <p:nvSpPr>
          <p:cNvPr id="409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533400" y="763588"/>
            <a:ext cx="67056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09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435475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096787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E682B58-440A-48FD-B43B-C0F1DB4D4403}" type="slidenum">
              <a:rPr lang="en-US"/>
              <a:pPr/>
              <a:t>61</a:t>
            </a:fld>
            <a:endParaRPr lang="en-US"/>
          </a:p>
        </p:txBody>
      </p:sp>
      <p:sp>
        <p:nvSpPr>
          <p:cNvPr id="409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533400" y="763588"/>
            <a:ext cx="67056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09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435475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85421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E682B58-440A-48FD-B43B-C0F1DB4D4403}" type="slidenum">
              <a:rPr lang="en-US"/>
              <a:pPr/>
              <a:t>62</a:t>
            </a:fld>
            <a:endParaRPr lang="en-US"/>
          </a:p>
        </p:txBody>
      </p:sp>
      <p:sp>
        <p:nvSpPr>
          <p:cNvPr id="409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533400" y="763588"/>
            <a:ext cx="67056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09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435475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67578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E682B58-440A-48FD-B43B-C0F1DB4D4403}" type="slidenum">
              <a:rPr lang="en-US"/>
              <a:pPr/>
              <a:t>63</a:t>
            </a:fld>
            <a:endParaRPr lang="en-US"/>
          </a:p>
        </p:txBody>
      </p:sp>
      <p:sp>
        <p:nvSpPr>
          <p:cNvPr id="409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533400" y="763588"/>
            <a:ext cx="67056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09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435475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260464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E682B58-440A-48FD-B43B-C0F1DB4D4403}" type="slidenum">
              <a:rPr lang="en-US"/>
              <a:pPr/>
              <a:t>64</a:t>
            </a:fld>
            <a:endParaRPr lang="en-US"/>
          </a:p>
        </p:txBody>
      </p:sp>
      <p:sp>
        <p:nvSpPr>
          <p:cNvPr id="409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533400" y="763588"/>
            <a:ext cx="67056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09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435475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934397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E682B58-440A-48FD-B43B-C0F1DB4D4403}" type="slidenum">
              <a:rPr lang="en-US"/>
              <a:pPr/>
              <a:t>65</a:t>
            </a:fld>
            <a:endParaRPr lang="en-US"/>
          </a:p>
        </p:txBody>
      </p:sp>
      <p:sp>
        <p:nvSpPr>
          <p:cNvPr id="409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533400" y="763588"/>
            <a:ext cx="67056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09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435475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38685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E682B58-440A-48FD-B43B-C0F1DB4D4403}" type="slidenum">
              <a:rPr lang="en-US"/>
              <a:pPr/>
              <a:t>66</a:t>
            </a:fld>
            <a:endParaRPr lang="en-US"/>
          </a:p>
        </p:txBody>
      </p:sp>
      <p:sp>
        <p:nvSpPr>
          <p:cNvPr id="409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533400" y="763588"/>
            <a:ext cx="67056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09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435475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02484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E682B58-440A-48FD-B43B-C0F1DB4D4403}" type="slidenum">
              <a:rPr lang="en-US"/>
              <a:pPr/>
              <a:t>67</a:t>
            </a:fld>
            <a:endParaRPr lang="en-US"/>
          </a:p>
        </p:txBody>
      </p:sp>
      <p:sp>
        <p:nvSpPr>
          <p:cNvPr id="409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533400" y="763588"/>
            <a:ext cx="67056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09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435475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779991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E682B58-440A-48FD-B43B-C0F1DB4D4403}" type="slidenum">
              <a:rPr lang="en-US"/>
              <a:pPr/>
              <a:t>68</a:t>
            </a:fld>
            <a:endParaRPr lang="en-US"/>
          </a:p>
        </p:txBody>
      </p:sp>
      <p:sp>
        <p:nvSpPr>
          <p:cNvPr id="409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533400" y="763588"/>
            <a:ext cx="67056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09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435475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5299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7210F4-537A-F34A-B093-B084FB836AE1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59700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E682B58-440A-48FD-B43B-C0F1DB4D4403}" type="slidenum">
              <a:rPr lang="en-US"/>
              <a:pPr/>
              <a:t>69</a:t>
            </a:fld>
            <a:endParaRPr lang="en-US"/>
          </a:p>
        </p:txBody>
      </p:sp>
      <p:sp>
        <p:nvSpPr>
          <p:cNvPr id="409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533400" y="763588"/>
            <a:ext cx="67056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09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435475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24835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E682B58-440A-48FD-B43B-C0F1DB4D4403}" type="slidenum">
              <a:rPr lang="en-US"/>
              <a:pPr/>
              <a:t>70</a:t>
            </a:fld>
            <a:endParaRPr lang="en-US"/>
          </a:p>
        </p:txBody>
      </p:sp>
      <p:sp>
        <p:nvSpPr>
          <p:cNvPr id="409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533400" y="763588"/>
            <a:ext cx="67056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09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435475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02866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E682B58-440A-48FD-B43B-C0F1DB4D4403}" type="slidenum">
              <a:rPr lang="en-US"/>
              <a:pPr/>
              <a:t>71</a:t>
            </a:fld>
            <a:endParaRPr lang="en-US"/>
          </a:p>
        </p:txBody>
      </p:sp>
      <p:sp>
        <p:nvSpPr>
          <p:cNvPr id="409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533400" y="763588"/>
            <a:ext cx="67056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09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435475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455600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E682B58-440A-48FD-B43B-C0F1DB4D4403}" type="slidenum">
              <a:rPr lang="en-US"/>
              <a:pPr/>
              <a:t>72</a:t>
            </a:fld>
            <a:endParaRPr lang="en-US"/>
          </a:p>
        </p:txBody>
      </p:sp>
      <p:sp>
        <p:nvSpPr>
          <p:cNvPr id="409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533400" y="763588"/>
            <a:ext cx="67056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09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435475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87161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E682B58-440A-48FD-B43B-C0F1DB4D4403}" type="slidenum">
              <a:rPr lang="en-US"/>
              <a:pPr/>
              <a:t>73</a:t>
            </a:fld>
            <a:endParaRPr lang="en-US"/>
          </a:p>
        </p:txBody>
      </p:sp>
      <p:sp>
        <p:nvSpPr>
          <p:cNvPr id="409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533400" y="763588"/>
            <a:ext cx="67056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09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435475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512693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E682B58-440A-48FD-B43B-C0F1DB4D4403}" type="slidenum">
              <a:rPr lang="en-US"/>
              <a:pPr/>
              <a:t>74</a:t>
            </a:fld>
            <a:endParaRPr lang="en-US"/>
          </a:p>
        </p:txBody>
      </p:sp>
      <p:sp>
        <p:nvSpPr>
          <p:cNvPr id="409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533400" y="763588"/>
            <a:ext cx="67056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09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435475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60264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fld id="{CEECB734-5BA5-4DC8-AA53-F99A3D77BF9F}" type="slidenum">
              <a:rPr lang="en-US" smtClean="0"/>
              <a:pPr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49464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fld id="{CEECB734-5BA5-4DC8-AA53-F99A3D77BF9F}" type="slidenum">
              <a:rPr lang="en-US" smtClean="0"/>
              <a:pPr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4919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7210F4-537A-F34A-B093-B084FB836AE1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9328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E682B58-440A-48FD-B43B-C0F1DB4D4403}" type="slidenum">
              <a:rPr lang="en-US"/>
              <a:pPr/>
              <a:t>10</a:t>
            </a:fld>
            <a:endParaRPr lang="en-US"/>
          </a:p>
        </p:txBody>
      </p:sp>
      <p:sp>
        <p:nvSpPr>
          <p:cNvPr id="409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533400" y="763588"/>
            <a:ext cx="67056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09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435475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92822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E682B58-440A-48FD-B43B-C0F1DB4D4403}" type="slidenum">
              <a:rPr lang="en-US"/>
              <a:pPr/>
              <a:t>11</a:t>
            </a:fld>
            <a:endParaRPr lang="en-US"/>
          </a:p>
        </p:txBody>
      </p:sp>
      <p:sp>
        <p:nvSpPr>
          <p:cNvPr id="409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533400" y="763588"/>
            <a:ext cx="67056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09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435475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43544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gradFill flip="none" rotWithShape="1">
          <a:gsLst>
            <a:gs pos="0">
              <a:schemeClr val="accent1"/>
            </a:gs>
            <a:gs pos="43000">
              <a:srgbClr val="4F81BD"/>
            </a:gs>
            <a:gs pos="44000">
              <a:schemeClr val="bg1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2">
            <a:extLst>
              <a:ext uri="{FF2B5EF4-FFF2-40B4-BE49-F238E27FC236}">
                <a16:creationId xmlns:a16="http://schemas.microsoft.com/office/drawing/2014/main" id="{04A02DAE-333F-0E4C-B535-7B329586185A}"/>
              </a:ext>
            </a:extLst>
          </p:cNvPr>
          <p:cNvSpPr txBox="1">
            <a:spLocks/>
          </p:cNvSpPr>
          <p:nvPr userDrawn="1"/>
        </p:nvSpPr>
        <p:spPr>
          <a:xfrm>
            <a:off x="852487" y="3386271"/>
            <a:ext cx="8920161" cy="22336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290" b="1" i="0" kern="1200">
                <a:solidFill>
                  <a:schemeClr val="bg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buClrTx/>
              <a:buSzTx/>
              <a:buFontTx/>
            </a:pPr>
            <a:endParaRPr lang="en-US" sz="4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4" name="Text Placeholder 21">
            <a:extLst>
              <a:ext uri="{FF2B5EF4-FFF2-40B4-BE49-F238E27FC236}">
                <a16:creationId xmlns:a16="http://schemas.microsoft.com/office/drawing/2014/main" id="{F40C59D4-CC29-1E40-9FB2-B10E06E0A74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6" y="5007576"/>
            <a:ext cx="12573000" cy="685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 i="0">
                <a:solidFill>
                  <a:schemeClr val="tx1">
                    <a:lumMod val="50000"/>
                    <a:lumOff val="50000"/>
                  </a:schemeClr>
                </a:solidFill>
                <a:latin typeface="Avenir Book" panose="02000503020000020003" pitchFamily="2" charset="0"/>
              </a:defRPr>
            </a:lvl1pPr>
          </a:lstStyle>
          <a:p>
            <a:pPr lvl="0"/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0547995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Half Numb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0932" y="1768476"/>
            <a:ext cx="6506155" cy="4987925"/>
          </a:xfrm>
          <a:prstGeom prst="rect">
            <a:avLst/>
          </a:prstGeom>
        </p:spPr>
        <p:txBody>
          <a:bodyPr/>
          <a:lstStyle>
            <a:lvl1pPr marL="514350" indent="-514350">
              <a:spcAft>
                <a:spcPts val="600"/>
              </a:spcAft>
              <a:buFont typeface="+mj-lt"/>
              <a:buAutoNum type="arabicPeriod"/>
              <a:defRPr sz="2800" baseline="0">
                <a:latin typeface="Avenir Book" panose="02000503020000020003" pitchFamily="2" charset="0"/>
              </a:defRPr>
            </a:lvl1pPr>
            <a:lvl2pPr marL="914400" indent="-457200">
              <a:spcAft>
                <a:spcPts val="400"/>
              </a:spcAft>
              <a:buFont typeface="+mj-lt"/>
              <a:buAutoNum type="romanLcPeriod"/>
              <a:defRPr sz="2400" baseline="0">
                <a:latin typeface="Avenir Book" panose="02000503020000020003" pitchFamily="2" charset="0"/>
              </a:defRPr>
            </a:lvl2pPr>
            <a:lvl3pPr marL="1371600" indent="-457200">
              <a:buFont typeface="+mj-lt"/>
              <a:buAutoNum type="arabicPeriod"/>
              <a:defRPr sz="2200" baseline="0">
                <a:latin typeface="Avenir Book" panose="02000503020000020003" pitchFamily="2" charset="0"/>
              </a:defRPr>
            </a:lvl3pPr>
            <a:lvl4pPr marL="1828800" indent="-457200">
              <a:buFont typeface="+mj-lt"/>
              <a:buAutoNum type="arabicPeriod"/>
              <a:defRPr baseline="0">
                <a:latin typeface="Avenir Book" panose="02000503020000020003" pitchFamily="2" charset="0"/>
              </a:defRPr>
            </a:lvl4pPr>
            <a:lvl5pPr marL="2286000" indent="-457200">
              <a:buFont typeface="+mj-lt"/>
              <a:buAutoNum type="arabicPeriod"/>
              <a:defRPr baseline="0">
                <a:latin typeface="Avenir Book" panose="02000503020000020003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9A5491DD-6A8E-274F-8FDF-A1A05328E93F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670932" y="1006477"/>
            <a:ext cx="12091564" cy="46386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3000" b="1" baseline="0">
                <a:latin typeface="Avenir Book" panose="02000503020000020003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34620859-5F0A-1346-85ED-A66A7F1DB0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0932" y="301626"/>
            <a:ext cx="12091564" cy="658811"/>
          </a:xfrm>
          <a:prstGeom prst="rect">
            <a:avLst/>
          </a:prstGeom>
        </p:spPr>
        <p:txBody>
          <a:bodyPr/>
          <a:lstStyle>
            <a:lvl1pPr algn="l" defTabSz="457200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lang="en-US" sz="4000" b="1" i="0" baseline="0" dirty="0">
                <a:solidFill>
                  <a:srgbClr val="30609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ADEDCF-60ED-FE46-AF50-703ECB095A2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758D3795-03E1-6C41-B279-20B582760C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7508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bg>
      <p:bgPr>
        <a:gradFill flip="none" rotWithShape="1">
          <a:gsLst>
            <a:gs pos="0">
              <a:schemeClr val="accent1"/>
            </a:gs>
            <a:gs pos="43000">
              <a:srgbClr val="4F81BD"/>
            </a:gs>
            <a:gs pos="44000">
              <a:schemeClr val="bg1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0E538B37-ABAF-9E47-B12D-35B715D917BA}"/>
              </a:ext>
            </a:extLst>
          </p:cNvPr>
          <p:cNvSpPr/>
          <p:nvPr userDrawn="1"/>
        </p:nvSpPr>
        <p:spPr>
          <a:xfrm>
            <a:off x="504189" y="4762894"/>
            <a:ext cx="9630410" cy="2446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050" b="1" dirty="0">
              <a:solidFill>
                <a:schemeClr val="tx2">
                  <a:lumMod val="65000"/>
                  <a:lumOff val="35000"/>
                </a:schemeClr>
              </a:solidFill>
              <a:latin typeface="Avenir Book"/>
              <a:cs typeface="Avenir Book"/>
            </a:endParaRPr>
          </a:p>
        </p:txBody>
      </p:sp>
      <p:sp>
        <p:nvSpPr>
          <p:cNvPr id="16" name="Text Placeholder 21">
            <a:extLst>
              <a:ext uri="{FF2B5EF4-FFF2-40B4-BE49-F238E27FC236}">
                <a16:creationId xmlns:a16="http://schemas.microsoft.com/office/drawing/2014/main" id="{0E5AEBFD-C29B-DD4A-A9D3-7F40BCC7EE1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6" y="5007576"/>
            <a:ext cx="12573000" cy="685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 i="0">
                <a:solidFill>
                  <a:schemeClr val="tx1">
                    <a:lumMod val="50000"/>
                    <a:lumOff val="50000"/>
                  </a:schemeClr>
                </a:solidFill>
                <a:latin typeface="Avenir Book" panose="02000503020000020003" pitchFamily="2" charset="0"/>
              </a:defRPr>
            </a:lvl1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18" name="Title Placeholder 12">
            <a:extLst>
              <a:ext uri="{FF2B5EF4-FFF2-40B4-BE49-F238E27FC236}">
                <a16:creationId xmlns:a16="http://schemas.microsoft.com/office/drawing/2014/main" id="{882BF168-73D4-5A40-9EB0-FA7F5B188F64}"/>
              </a:ext>
            </a:extLst>
          </p:cNvPr>
          <p:cNvSpPr txBox="1">
            <a:spLocks/>
          </p:cNvSpPr>
          <p:nvPr userDrawn="1"/>
        </p:nvSpPr>
        <p:spPr>
          <a:xfrm>
            <a:off x="619126" y="2179637"/>
            <a:ext cx="8920161" cy="8195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290" b="1" i="0" kern="1200">
                <a:solidFill>
                  <a:schemeClr val="bg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buClrTx/>
              <a:buSzTx/>
              <a:buFontTx/>
            </a:pPr>
            <a:r>
              <a:rPr lang="en-US" sz="4000" dirty="0">
                <a:latin typeface="Avenir Book"/>
                <a:cs typeface="Avenir Book"/>
              </a:rPr>
              <a:t>Module 4 </a:t>
            </a:r>
            <a:r>
              <a:rPr lang="en-US" sz="4000" dirty="0"/>
              <a:t>– Creating Custom Visualizations with View Builder</a:t>
            </a:r>
          </a:p>
        </p:txBody>
      </p:sp>
    </p:spTree>
    <p:extLst>
      <p:ext uri="{BB962C8B-B14F-4D97-AF65-F5344CB8AC3E}">
        <p14:creationId xmlns:p14="http://schemas.microsoft.com/office/powerpoint/2010/main" val="1988301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Bullet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0932" y="301626"/>
            <a:ext cx="12091564" cy="658811"/>
          </a:xfrm>
          <a:prstGeom prst="rect">
            <a:avLst/>
          </a:prstGeom>
        </p:spPr>
        <p:txBody>
          <a:bodyPr/>
          <a:lstStyle>
            <a:lvl1pPr algn="l" defTabSz="457200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lang="en-US" sz="4000" b="1" i="0" baseline="0" dirty="0">
                <a:solidFill>
                  <a:srgbClr val="30609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0932" y="1341437"/>
            <a:ext cx="12091564" cy="5414965"/>
          </a:xfrm>
          <a:prstGeom prst="rect">
            <a:avLst/>
          </a:prstGeom>
        </p:spPr>
        <p:txBody>
          <a:bodyPr/>
          <a:lstStyle>
            <a:lvl1pPr marL="457200" indent="-457200">
              <a:spcAft>
                <a:spcPts val="600"/>
              </a:spcAft>
              <a:buFont typeface="Arial" panose="020B0604020202020204" pitchFamily="34" charset="0"/>
              <a:buChar char="•"/>
              <a:defRPr sz="2800" baseline="0">
                <a:latin typeface="Avenir Book" panose="02000503020000020003" pitchFamily="2" charset="0"/>
              </a:defRPr>
            </a:lvl1pPr>
            <a:lvl2pPr marL="914400" indent="-457200">
              <a:spcAft>
                <a:spcPts val="400"/>
              </a:spcAft>
              <a:buFont typeface="Arial" panose="020B0604020202020204" pitchFamily="34" charset="0"/>
              <a:buChar char="•"/>
              <a:defRPr sz="2400" baseline="0">
                <a:latin typeface="Avenir Book" panose="02000503020000020003" pitchFamily="2" charset="0"/>
              </a:defRPr>
            </a:lvl2pPr>
            <a:lvl3pPr marL="1257300" indent="-342900">
              <a:spcAft>
                <a:spcPts val="200"/>
              </a:spcAft>
              <a:buFont typeface="Arial" panose="020B0604020202020204" pitchFamily="34" charset="0"/>
              <a:buChar char="•"/>
              <a:defRPr sz="2200" baseline="0">
                <a:latin typeface="Avenir Book" panose="02000503020000020003" pitchFamily="2" charset="0"/>
              </a:defRPr>
            </a:lvl3pPr>
            <a:lvl4pPr marL="1714500" indent="-342900">
              <a:buFont typeface="Arial" panose="020B0604020202020204" pitchFamily="34" charset="0"/>
              <a:buChar char="•"/>
              <a:defRPr baseline="0">
                <a:latin typeface="Avenir Book" panose="02000503020000020003" pitchFamily="2" charset="0"/>
              </a:defRPr>
            </a:lvl4pPr>
            <a:lvl5pPr marL="2171700" indent="-342900">
              <a:buFont typeface="Arial" panose="020B0604020202020204" pitchFamily="34" charset="0"/>
              <a:buChar char="•"/>
              <a:defRPr baseline="0">
                <a:latin typeface="Avenir Book" panose="02000503020000020003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BD4B7F-BFCB-874A-AD34-18663E951EC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8D3795-03E1-6C41-B279-20B582760C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604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Half Bullet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0932" y="301626"/>
            <a:ext cx="12091564" cy="658811"/>
          </a:xfrm>
          <a:prstGeom prst="rect">
            <a:avLst/>
          </a:prstGeom>
        </p:spPr>
        <p:txBody>
          <a:bodyPr/>
          <a:lstStyle>
            <a:lvl1pPr algn="l" defTabSz="457200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lang="en-US" sz="4000" b="1" i="0" baseline="0" dirty="0">
                <a:solidFill>
                  <a:srgbClr val="30609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0932" y="1341438"/>
            <a:ext cx="6506155" cy="5414964"/>
          </a:xfrm>
          <a:prstGeom prst="rect">
            <a:avLst/>
          </a:prstGeom>
        </p:spPr>
        <p:txBody>
          <a:bodyPr/>
          <a:lstStyle>
            <a:lvl1pPr marL="457200" indent="-457200">
              <a:spcAft>
                <a:spcPts val="600"/>
              </a:spcAft>
              <a:buFont typeface="Arial" panose="020B0604020202020204" pitchFamily="34" charset="0"/>
              <a:buChar char="•"/>
              <a:defRPr sz="2800" baseline="0">
                <a:latin typeface="Avenir Book" panose="02000503020000020003" pitchFamily="2" charset="0"/>
              </a:defRPr>
            </a:lvl1pPr>
            <a:lvl2pPr marL="914400" indent="-457200">
              <a:spcAft>
                <a:spcPts val="400"/>
              </a:spcAft>
              <a:buFont typeface="Arial" panose="020B0604020202020204" pitchFamily="34" charset="0"/>
              <a:buChar char="•"/>
              <a:defRPr sz="2400" baseline="0">
                <a:latin typeface="Avenir Book" panose="02000503020000020003" pitchFamily="2" charset="0"/>
              </a:defRPr>
            </a:lvl2pPr>
            <a:lvl3pPr marL="1257300" indent="-342900">
              <a:spcAft>
                <a:spcPts val="200"/>
              </a:spcAft>
              <a:buFont typeface="Arial" panose="020B0604020202020204" pitchFamily="34" charset="0"/>
              <a:buChar char="•"/>
              <a:defRPr sz="2200" baseline="0">
                <a:latin typeface="Avenir Book" panose="02000503020000020003" pitchFamily="2" charset="0"/>
              </a:defRPr>
            </a:lvl3pPr>
            <a:lvl4pPr marL="1714500" indent="-342900">
              <a:buFont typeface="Arial" panose="020B0604020202020204" pitchFamily="34" charset="0"/>
              <a:buChar char="•"/>
              <a:defRPr baseline="0">
                <a:latin typeface="Avenir Book" panose="02000503020000020003" pitchFamily="2" charset="0"/>
              </a:defRPr>
            </a:lvl4pPr>
            <a:lvl5pPr marL="2171700" indent="-342900">
              <a:buFont typeface="Arial" panose="020B0604020202020204" pitchFamily="34" charset="0"/>
              <a:buChar char="•"/>
              <a:defRPr baseline="0">
                <a:latin typeface="Avenir Book" panose="02000503020000020003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917FEA-E93E-BE49-9262-D84048B337E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8D3795-03E1-6C41-B279-20B582760C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0840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Bullet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0932" y="1768476"/>
            <a:ext cx="12091564" cy="4987925"/>
          </a:xfrm>
          <a:prstGeom prst="rect">
            <a:avLst/>
          </a:prstGeom>
        </p:spPr>
        <p:txBody>
          <a:bodyPr/>
          <a:lstStyle>
            <a:lvl1pPr marL="457200" indent="-457200">
              <a:spcAft>
                <a:spcPts val="600"/>
              </a:spcAft>
              <a:buFont typeface="Arial" panose="020B0604020202020204" pitchFamily="34" charset="0"/>
              <a:buChar char="•"/>
              <a:defRPr sz="2800" baseline="0">
                <a:latin typeface="Avenir Book" panose="02000503020000020003" pitchFamily="2" charset="0"/>
              </a:defRPr>
            </a:lvl1pPr>
            <a:lvl2pPr marL="914400" indent="-457200">
              <a:spcAft>
                <a:spcPts val="400"/>
              </a:spcAft>
              <a:buFont typeface="Arial" panose="020B0604020202020204" pitchFamily="34" charset="0"/>
              <a:buChar char="•"/>
              <a:defRPr sz="2400" baseline="0">
                <a:latin typeface="Avenir Book" panose="02000503020000020003" pitchFamily="2" charset="0"/>
              </a:defRPr>
            </a:lvl2pPr>
            <a:lvl3pPr marL="1257300" indent="-342900">
              <a:spcAft>
                <a:spcPts val="200"/>
              </a:spcAft>
              <a:buFont typeface="Arial" panose="020B0604020202020204" pitchFamily="34" charset="0"/>
              <a:buChar char="•"/>
              <a:defRPr sz="2200" baseline="0">
                <a:latin typeface="Avenir Book" panose="02000503020000020003" pitchFamily="2" charset="0"/>
              </a:defRPr>
            </a:lvl3pPr>
            <a:lvl4pPr marL="1714500" indent="-342900">
              <a:buFont typeface="Arial" panose="020B0604020202020204" pitchFamily="34" charset="0"/>
              <a:buChar char="•"/>
              <a:defRPr baseline="0">
                <a:latin typeface="Avenir Book" panose="02000503020000020003" pitchFamily="2" charset="0"/>
              </a:defRPr>
            </a:lvl4pPr>
            <a:lvl5pPr marL="2171700" indent="-342900">
              <a:buFont typeface="Arial" panose="020B0604020202020204" pitchFamily="34" charset="0"/>
              <a:buChar char="•"/>
              <a:defRPr baseline="0">
                <a:latin typeface="Avenir Book" panose="02000503020000020003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9A5491DD-6A8E-274F-8FDF-A1A05328E93F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670932" y="1006477"/>
            <a:ext cx="12091564" cy="46386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3000" b="1" baseline="0">
                <a:latin typeface="Avenir Book" panose="02000503020000020003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34620859-5F0A-1346-85ED-A66A7F1DB0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0932" y="301626"/>
            <a:ext cx="12091564" cy="658811"/>
          </a:xfrm>
          <a:prstGeom prst="rect">
            <a:avLst/>
          </a:prstGeom>
        </p:spPr>
        <p:txBody>
          <a:bodyPr/>
          <a:lstStyle>
            <a:lvl1pPr algn="l" defTabSz="457200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lang="en-US" sz="4000" b="1" i="0" baseline="0" dirty="0">
                <a:solidFill>
                  <a:srgbClr val="30609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73B818-4051-AA4B-966B-2FD7AA70E49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758D3795-03E1-6C41-B279-20B582760C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226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Half Bullet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0932" y="1768476"/>
            <a:ext cx="6506155" cy="4987925"/>
          </a:xfrm>
          <a:prstGeom prst="rect">
            <a:avLst/>
          </a:prstGeom>
        </p:spPr>
        <p:txBody>
          <a:bodyPr/>
          <a:lstStyle>
            <a:lvl1pPr marL="457200" indent="-457200">
              <a:spcAft>
                <a:spcPts val="600"/>
              </a:spcAft>
              <a:buFont typeface="Arial" panose="020B0604020202020204" pitchFamily="34" charset="0"/>
              <a:buChar char="•"/>
              <a:defRPr sz="2800" baseline="0">
                <a:latin typeface="Avenir Book" panose="02000503020000020003" pitchFamily="2" charset="0"/>
              </a:defRPr>
            </a:lvl1pPr>
            <a:lvl2pPr marL="914400" indent="-457200">
              <a:spcAft>
                <a:spcPts val="400"/>
              </a:spcAft>
              <a:buFont typeface="Arial" panose="020B0604020202020204" pitchFamily="34" charset="0"/>
              <a:buChar char="•"/>
              <a:defRPr sz="2400" baseline="0">
                <a:latin typeface="Avenir Book" panose="02000503020000020003" pitchFamily="2" charset="0"/>
              </a:defRPr>
            </a:lvl2pPr>
            <a:lvl3pPr marL="1257300" indent="-342900">
              <a:spcAft>
                <a:spcPts val="200"/>
              </a:spcAft>
              <a:buFont typeface="Arial" panose="020B0604020202020204" pitchFamily="34" charset="0"/>
              <a:buChar char="•"/>
              <a:defRPr sz="2200" baseline="0">
                <a:latin typeface="Avenir Book" panose="02000503020000020003" pitchFamily="2" charset="0"/>
              </a:defRPr>
            </a:lvl3pPr>
            <a:lvl4pPr marL="1714500" indent="-342900">
              <a:buFont typeface="Arial" panose="020B0604020202020204" pitchFamily="34" charset="0"/>
              <a:buChar char="•"/>
              <a:defRPr baseline="0">
                <a:latin typeface="Avenir Book" panose="02000503020000020003" pitchFamily="2" charset="0"/>
              </a:defRPr>
            </a:lvl4pPr>
            <a:lvl5pPr marL="2171700" indent="-342900">
              <a:buFont typeface="Arial" panose="020B0604020202020204" pitchFamily="34" charset="0"/>
              <a:buChar char="•"/>
              <a:defRPr baseline="0">
                <a:latin typeface="Avenir Book" panose="02000503020000020003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9A5491DD-6A8E-274F-8FDF-A1A05328E93F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670932" y="1006477"/>
            <a:ext cx="12091564" cy="46386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3000" b="1" baseline="0">
                <a:latin typeface="Avenir Book" panose="02000503020000020003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34620859-5F0A-1346-85ED-A66A7F1DB0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0932" y="301626"/>
            <a:ext cx="12091564" cy="658811"/>
          </a:xfrm>
          <a:prstGeom prst="rect">
            <a:avLst/>
          </a:prstGeom>
        </p:spPr>
        <p:txBody>
          <a:bodyPr/>
          <a:lstStyle>
            <a:lvl1pPr algn="l" defTabSz="457200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lang="en-US" sz="4000" b="1" i="0" baseline="0" dirty="0">
                <a:solidFill>
                  <a:srgbClr val="30609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07B75A-5DD3-394A-8EF4-BC9D2D7A852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758D3795-03E1-6C41-B279-20B582760C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5183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Numb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0932" y="1768476"/>
            <a:ext cx="12091564" cy="4987925"/>
          </a:xfrm>
          <a:prstGeom prst="rect">
            <a:avLst/>
          </a:prstGeom>
        </p:spPr>
        <p:txBody>
          <a:bodyPr/>
          <a:lstStyle>
            <a:lvl1pPr marL="514350" indent="-514350">
              <a:spcAft>
                <a:spcPts val="600"/>
              </a:spcAft>
              <a:buFont typeface="+mj-lt"/>
              <a:buAutoNum type="arabicPeriod"/>
              <a:defRPr sz="2800" baseline="0">
                <a:latin typeface="Avenir Book" panose="02000503020000020003" pitchFamily="2" charset="0"/>
              </a:defRPr>
            </a:lvl1pPr>
            <a:lvl2pPr marL="971550" indent="-514350">
              <a:spcAft>
                <a:spcPts val="400"/>
              </a:spcAft>
              <a:buFont typeface="+mj-lt"/>
              <a:buAutoNum type="romanLcPeriod"/>
              <a:defRPr sz="2400" baseline="0">
                <a:latin typeface="Avenir Book" panose="02000503020000020003" pitchFamily="2" charset="0"/>
              </a:defRPr>
            </a:lvl2pPr>
            <a:lvl3pPr marL="1371600" indent="-457200">
              <a:buFont typeface="+mj-lt"/>
              <a:buAutoNum type="arabicPeriod"/>
              <a:defRPr sz="2200" baseline="0">
                <a:latin typeface="Avenir Book" panose="02000503020000020003" pitchFamily="2" charset="0"/>
              </a:defRPr>
            </a:lvl3pPr>
            <a:lvl4pPr marL="1828800" indent="-457200">
              <a:buFont typeface="+mj-lt"/>
              <a:buAutoNum type="arabicPeriod"/>
              <a:defRPr baseline="0">
                <a:latin typeface="Avenir Book" panose="02000503020000020003" pitchFamily="2" charset="0"/>
              </a:defRPr>
            </a:lvl4pPr>
            <a:lvl5pPr marL="2286000" indent="-457200">
              <a:buFont typeface="+mj-lt"/>
              <a:buAutoNum type="arabicPeriod"/>
              <a:defRPr baseline="0">
                <a:latin typeface="Avenir Book" panose="02000503020000020003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66C4638E-B87D-3E45-8ED2-D1BCB39A73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0932" y="301626"/>
            <a:ext cx="12091564" cy="658811"/>
          </a:xfrm>
          <a:prstGeom prst="rect">
            <a:avLst/>
          </a:prstGeom>
        </p:spPr>
        <p:txBody>
          <a:bodyPr/>
          <a:lstStyle>
            <a:lvl1pPr algn="l" defTabSz="457200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lang="en-US" sz="4000" b="1" i="0" baseline="0" dirty="0">
                <a:solidFill>
                  <a:srgbClr val="30609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60CA9618-63C5-C442-8041-757E9D8939C3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670932" y="1006477"/>
            <a:ext cx="12091564" cy="46386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3000" b="1" baseline="0">
                <a:latin typeface="Avenir Book" panose="02000503020000020003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98DA36-DBE2-0C41-B09A-EEB7108079B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758D3795-03E1-6C41-B279-20B582760C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7699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Numb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0932" y="1341438"/>
            <a:ext cx="12091564" cy="5414964"/>
          </a:xfrm>
          <a:prstGeom prst="rect">
            <a:avLst/>
          </a:prstGeom>
        </p:spPr>
        <p:txBody>
          <a:bodyPr/>
          <a:lstStyle>
            <a:lvl1pPr marL="514350" indent="-514350">
              <a:spcAft>
                <a:spcPts val="600"/>
              </a:spcAft>
              <a:buFont typeface="+mj-lt"/>
              <a:buAutoNum type="arabicPeriod"/>
              <a:defRPr sz="2800" baseline="0">
                <a:latin typeface="Avenir Book" panose="02000503020000020003" pitchFamily="2" charset="0"/>
              </a:defRPr>
            </a:lvl1pPr>
            <a:lvl2pPr marL="971550" indent="-514350">
              <a:spcAft>
                <a:spcPts val="400"/>
              </a:spcAft>
              <a:buFont typeface="+mj-lt"/>
              <a:buAutoNum type="romanLcPeriod"/>
              <a:defRPr sz="2400" baseline="0">
                <a:latin typeface="Avenir Book" panose="02000503020000020003" pitchFamily="2" charset="0"/>
              </a:defRPr>
            </a:lvl2pPr>
            <a:lvl3pPr marL="1371600" indent="-457200">
              <a:buFont typeface="+mj-lt"/>
              <a:buAutoNum type="arabicPeriod"/>
              <a:defRPr sz="2200" baseline="0">
                <a:latin typeface="Avenir Book" panose="02000503020000020003" pitchFamily="2" charset="0"/>
              </a:defRPr>
            </a:lvl3pPr>
            <a:lvl4pPr marL="1828800" indent="-457200">
              <a:buFont typeface="+mj-lt"/>
              <a:buAutoNum type="arabicPeriod"/>
              <a:defRPr baseline="0">
                <a:latin typeface="Avenir Book" panose="02000503020000020003" pitchFamily="2" charset="0"/>
              </a:defRPr>
            </a:lvl4pPr>
            <a:lvl5pPr marL="2286000" indent="-457200">
              <a:buFont typeface="+mj-lt"/>
              <a:buAutoNum type="arabicPeriod"/>
              <a:defRPr baseline="0">
                <a:latin typeface="Avenir Book" panose="02000503020000020003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A8D14D8-D38A-2546-9721-9353BCC7E4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0932" y="301626"/>
            <a:ext cx="12091564" cy="658811"/>
          </a:xfrm>
          <a:prstGeom prst="rect">
            <a:avLst/>
          </a:prstGeom>
        </p:spPr>
        <p:txBody>
          <a:bodyPr/>
          <a:lstStyle>
            <a:lvl1pPr algn="l" defTabSz="457200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lang="en-US" sz="4000" b="1" i="0" baseline="0" dirty="0">
                <a:solidFill>
                  <a:srgbClr val="30609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2B44B7-C367-CB41-8EEA-405983B1D63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8D3795-03E1-6C41-B279-20B582760C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278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Half Numb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0932" y="301626"/>
            <a:ext cx="12091564" cy="658811"/>
          </a:xfrm>
          <a:prstGeom prst="rect">
            <a:avLst/>
          </a:prstGeom>
        </p:spPr>
        <p:txBody>
          <a:bodyPr/>
          <a:lstStyle>
            <a:lvl1pPr algn="l" defTabSz="457200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lang="en-US" sz="4000" b="1" i="0" baseline="0" dirty="0">
                <a:solidFill>
                  <a:srgbClr val="30609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0932" y="1341438"/>
            <a:ext cx="6506155" cy="5414964"/>
          </a:xfrm>
          <a:prstGeom prst="rect">
            <a:avLst/>
          </a:prstGeom>
        </p:spPr>
        <p:txBody>
          <a:bodyPr/>
          <a:lstStyle>
            <a:lvl1pPr marL="514350" indent="-514350">
              <a:spcAft>
                <a:spcPts val="600"/>
              </a:spcAft>
              <a:buFont typeface="+mj-lt"/>
              <a:buAutoNum type="arabicPeriod"/>
              <a:defRPr sz="2800" baseline="0">
                <a:latin typeface="Avenir Book" panose="02000503020000020003" pitchFamily="2" charset="0"/>
              </a:defRPr>
            </a:lvl1pPr>
            <a:lvl2pPr marL="914400" indent="-457200">
              <a:spcAft>
                <a:spcPts val="400"/>
              </a:spcAft>
              <a:buFont typeface="+mj-lt"/>
              <a:buAutoNum type="romanLcPeriod"/>
              <a:defRPr sz="2400" baseline="0">
                <a:latin typeface="Avenir Book" panose="02000503020000020003" pitchFamily="2" charset="0"/>
              </a:defRPr>
            </a:lvl2pPr>
            <a:lvl3pPr marL="1371600" indent="-457200">
              <a:buFont typeface="+mj-lt"/>
              <a:buAutoNum type="arabicPeriod"/>
              <a:defRPr sz="2200" baseline="0">
                <a:latin typeface="Avenir Book" panose="02000503020000020003" pitchFamily="2" charset="0"/>
              </a:defRPr>
            </a:lvl3pPr>
            <a:lvl4pPr marL="1828800" indent="-457200">
              <a:buFont typeface="+mj-lt"/>
              <a:buAutoNum type="arabicPeriod"/>
              <a:defRPr baseline="0">
                <a:latin typeface="Avenir Book" panose="02000503020000020003" pitchFamily="2" charset="0"/>
              </a:defRPr>
            </a:lvl4pPr>
            <a:lvl5pPr marL="2286000" indent="-457200">
              <a:buFont typeface="+mj-lt"/>
              <a:buAutoNum type="arabicPeriod"/>
              <a:defRPr baseline="0">
                <a:latin typeface="Avenir Book" panose="02000503020000020003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04151E-58DD-A844-B16A-4BE74CC19E7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8D3795-03E1-6C41-B279-20B582760C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2505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7" Type="http://schemas.openxmlformats.org/officeDocument/2006/relationships/image" Target="../media/image4.tiff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1.tiff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5" Type="http://schemas.openxmlformats.org/officeDocument/2006/relationships/slideLayout" Target="../slideLayouts/slideLayout7.xml"/><Relationship Id="rId10" Type="http://schemas.openxmlformats.org/officeDocument/2006/relationships/image" Target="../media/image1.tiff"/><Relationship Id="rId4" Type="http://schemas.openxmlformats.org/officeDocument/2006/relationships/slideLayout" Target="../slideLayouts/slideLayout6.xml"/><Relationship Id="rId9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B4482CA-EC30-5440-BCA9-94A908057BA4}"/>
              </a:ext>
            </a:extLst>
          </p:cNvPr>
          <p:cNvSpPr/>
          <p:nvPr userDrawn="1"/>
        </p:nvSpPr>
        <p:spPr>
          <a:xfrm>
            <a:off x="353" y="-14923"/>
            <a:ext cx="13439422" cy="3331857"/>
          </a:xfrm>
          <a:prstGeom prst="rect">
            <a:avLst/>
          </a:prstGeom>
          <a:solidFill>
            <a:srgbClr val="30609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E35F7D3-D90F-4243-96BF-5AA9760189CD}"/>
              </a:ext>
            </a:extLst>
          </p:cNvPr>
          <p:cNvSpPr txBox="1"/>
          <p:nvPr userDrawn="1"/>
        </p:nvSpPr>
        <p:spPr>
          <a:xfrm>
            <a:off x="90487" y="7159308"/>
            <a:ext cx="5257800" cy="324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</a:rPr>
              <a:t>June 2020 – SkySpark 3.0.25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C53418D8-B990-5D45-B7A5-C02E542BF3B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606087" y="6980237"/>
            <a:ext cx="2047964" cy="682655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0B277BFF-51C1-E948-AF01-B1AC5495CD01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77607" y="503237"/>
            <a:ext cx="6170880" cy="14784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551AEA2-E1C2-B548-9071-30E263C3908D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22622" y="457541"/>
            <a:ext cx="2763237" cy="2407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8598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290" b="1" i="0" kern="1200">
          <a:solidFill>
            <a:schemeClr val="bg1"/>
          </a:solidFill>
          <a:latin typeface="Avenir Book" panose="02000503020000020003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3">
            <a:extLst>
              <a:ext uri="{FF2B5EF4-FFF2-40B4-BE49-F238E27FC236}">
                <a16:creationId xmlns:a16="http://schemas.microsoft.com/office/drawing/2014/main" id="{FF5FEA09-9018-4441-8D82-78E154E1C59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1"/>
            <a:ext cx="13435542" cy="92075"/>
          </a:xfrm>
          <a:prstGeom prst="roundRect">
            <a:avLst>
              <a:gd name="adj" fmla="val 1722"/>
            </a:avLst>
          </a:prstGeom>
          <a:solidFill>
            <a:srgbClr val="306091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10" name="AutoShape 5">
            <a:extLst>
              <a:ext uri="{FF2B5EF4-FFF2-40B4-BE49-F238E27FC236}">
                <a16:creationId xmlns:a16="http://schemas.microsoft.com/office/drawing/2014/main" id="{75874F8F-5EF4-014E-BBD4-F120CCB0CF6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" y="7086601"/>
            <a:ext cx="13439775" cy="473075"/>
          </a:xfrm>
          <a:prstGeom prst="roundRect">
            <a:avLst>
              <a:gd name="adj" fmla="val 333"/>
            </a:avLst>
          </a:prstGeom>
          <a:solidFill>
            <a:srgbClr val="E6E6E6"/>
          </a:solidFill>
          <a:ln w="9525">
            <a:solidFill>
              <a:srgbClr val="999999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842143C-8A7F-BA4E-9EAA-2898740C581E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10606087" y="6980237"/>
            <a:ext cx="2047964" cy="68265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6D248C2-A1C7-3343-9B05-A0D4043AB0A5}"/>
              </a:ext>
            </a:extLst>
          </p:cNvPr>
          <p:cNvSpPr txBox="1"/>
          <p:nvPr userDrawn="1"/>
        </p:nvSpPr>
        <p:spPr>
          <a:xfrm>
            <a:off x="90487" y="7159308"/>
            <a:ext cx="5257800" cy="324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</a:rPr>
              <a:t>June 2020 – SkySpark</a:t>
            </a:r>
            <a:r>
              <a:rPr lang="en-US" sz="1600" baseline="300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</a:rPr>
              <a:t>Ⓡ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</a:rPr>
              <a:t> Essentials using version 3.0.25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9A9762-4C77-2544-9088-F380ED0855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77487" y="7132637"/>
            <a:ext cx="3024187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8D3795-03E1-6C41-B279-20B582760C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0706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</p:sldLayoutIdLst>
  <p:hf hdr="0" ftr="0" dt="0"/>
  <p:txStyles>
    <p:titleStyle>
      <a:lvl1pPr algn="ctr" defTabSz="457200" rtl="0" eaLnBrk="1" fontAlgn="base" hangingPunct="1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Calibri"/>
          <a:ea typeface="+mj-ea"/>
          <a:cs typeface="+mj-cs"/>
        </a:defRPr>
      </a:lvl1pPr>
      <a:lvl2pPr marL="742950" indent="-285750" algn="ctr" defTabSz="457200" rtl="0" eaLnBrk="1" fontAlgn="base" hangingPunct="1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 Unicode MS" charset="0"/>
        </a:defRPr>
      </a:lvl2pPr>
      <a:lvl3pPr marL="1143000" indent="-228600" algn="ctr" defTabSz="457200" rtl="0" eaLnBrk="1" fontAlgn="base" hangingPunct="1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 Unicode MS" charset="0"/>
        </a:defRPr>
      </a:lvl3pPr>
      <a:lvl4pPr marL="1600200" indent="-228600" algn="ctr" defTabSz="457200" rtl="0" eaLnBrk="1" fontAlgn="base" hangingPunct="1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 Unicode MS" charset="0"/>
        </a:defRPr>
      </a:lvl4pPr>
      <a:lvl5pPr marL="2057400" indent="-228600" algn="ctr" defTabSz="457200" rtl="0" eaLnBrk="1" fontAlgn="base" hangingPunct="1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 Unicode MS" charset="0"/>
        </a:defRPr>
      </a:lvl5pPr>
      <a:lvl6pPr marL="2514600" indent="-228600" algn="ctr" defTabSz="457200" rtl="0" eaLnBrk="1" fontAlgn="base" hangingPunct="1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 Unicode MS" charset="0"/>
        </a:defRPr>
      </a:lvl6pPr>
      <a:lvl7pPr marL="2971800" indent="-228600" algn="ctr" defTabSz="457200" rtl="0" eaLnBrk="1" fontAlgn="base" hangingPunct="1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 Unicode MS" charset="0"/>
        </a:defRPr>
      </a:lvl7pPr>
      <a:lvl8pPr marL="3429000" indent="-228600" algn="ctr" defTabSz="457200" rtl="0" eaLnBrk="1" fontAlgn="base" hangingPunct="1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 Unicode MS" charset="0"/>
        </a:defRPr>
      </a:lvl8pPr>
      <a:lvl9pPr marL="3886200" indent="-228600" algn="ctr" defTabSz="457200" rtl="0" eaLnBrk="1" fontAlgn="base" hangingPunct="1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 Unicode MS" charset="0"/>
        </a:defRPr>
      </a:lvl9pPr>
    </p:titleStyle>
    <p:bodyStyle>
      <a:lvl1pPr marL="342900" indent="-342900" algn="l" defTabSz="457200" rtl="0" eaLnBrk="1" fontAlgn="base" hangingPunct="1">
        <a:lnSpc>
          <a:spcPct val="93000"/>
        </a:lnSpc>
        <a:spcBef>
          <a:spcPct val="0"/>
        </a:spcBef>
        <a:spcAft>
          <a:spcPts val="1425"/>
        </a:spcAft>
        <a:buClr>
          <a:srgbClr val="000000"/>
        </a:buClr>
        <a:buSzPct val="100000"/>
        <a:buFont typeface="Times New Roman" pitchFamily="16" charset="0"/>
        <a:defRPr sz="3200">
          <a:solidFill>
            <a:srgbClr val="000000"/>
          </a:solidFill>
          <a:latin typeface="Calibri"/>
          <a:ea typeface="+mn-ea"/>
          <a:cs typeface="+mn-cs"/>
        </a:defRPr>
      </a:lvl1pPr>
      <a:lvl2pPr marL="742950" indent="-285750" algn="l" defTabSz="457200" rtl="0" eaLnBrk="1" fontAlgn="base" hangingPunct="1">
        <a:lnSpc>
          <a:spcPct val="93000"/>
        </a:lnSpc>
        <a:spcBef>
          <a:spcPct val="0"/>
        </a:spcBef>
        <a:spcAft>
          <a:spcPts val="1138"/>
        </a:spcAft>
        <a:buClr>
          <a:srgbClr val="000000"/>
        </a:buClr>
        <a:buSzPct val="100000"/>
        <a:buFont typeface="Times New Roman" pitchFamily="16" charset="0"/>
        <a:defRPr sz="2800">
          <a:solidFill>
            <a:srgbClr val="000000"/>
          </a:solidFill>
          <a:latin typeface="Calibri"/>
          <a:cs typeface="+mn-cs"/>
        </a:defRPr>
      </a:lvl2pPr>
      <a:lvl3pPr marL="1143000" indent="-228600" algn="l" defTabSz="457200" rtl="0" eaLnBrk="1" fontAlgn="base" hangingPunct="1">
        <a:lnSpc>
          <a:spcPct val="93000"/>
        </a:lnSpc>
        <a:spcBef>
          <a:spcPct val="0"/>
        </a:spcBef>
        <a:spcAft>
          <a:spcPts val="850"/>
        </a:spcAft>
        <a:buClr>
          <a:srgbClr val="000000"/>
        </a:buClr>
        <a:buSzPct val="100000"/>
        <a:buFont typeface="Times New Roman" pitchFamily="16" charset="0"/>
        <a:defRPr sz="2400">
          <a:solidFill>
            <a:srgbClr val="000000"/>
          </a:solidFill>
          <a:latin typeface="Calibri"/>
          <a:cs typeface="+mn-cs"/>
        </a:defRPr>
      </a:lvl3pPr>
      <a:lvl4pPr marL="1600200" indent="-228600" algn="l" defTabSz="457200" rtl="0" eaLnBrk="1" fontAlgn="base" hangingPunct="1">
        <a:lnSpc>
          <a:spcPct val="93000"/>
        </a:lnSpc>
        <a:spcBef>
          <a:spcPct val="0"/>
        </a:spcBef>
        <a:spcAft>
          <a:spcPts val="575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Calibri"/>
          <a:cs typeface="+mn-cs"/>
        </a:defRPr>
      </a:lvl4pPr>
      <a:lvl5pPr marL="2057400" indent="-228600" algn="l" defTabSz="457200" rtl="0" eaLnBrk="1" fontAlgn="base" hangingPunct="1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Calibri"/>
          <a:cs typeface="+mn-cs"/>
        </a:defRPr>
      </a:lvl5pPr>
      <a:lvl6pPr marL="2514600" indent="-228600" algn="l" defTabSz="457200" rtl="0" eaLnBrk="1" fontAlgn="base" hangingPunct="1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6pPr>
      <a:lvl7pPr marL="2971800" indent="-228600" algn="l" defTabSz="457200" rtl="0" eaLnBrk="1" fontAlgn="base" hangingPunct="1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7pPr>
      <a:lvl8pPr marL="3429000" indent="-228600" algn="l" defTabSz="457200" rtl="0" eaLnBrk="1" fontAlgn="base" hangingPunct="1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8pPr>
      <a:lvl9pPr marL="3886200" indent="-228600" algn="l" defTabSz="457200" rtl="0" eaLnBrk="1" fontAlgn="base" hangingPunct="1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sv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12" Type="http://schemas.openxmlformats.org/officeDocument/2006/relationships/image" Target="../media/image3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png"/><Relationship Id="rId11" Type="http://schemas.openxmlformats.org/officeDocument/2006/relationships/image" Target="../media/image38.svg"/><Relationship Id="rId5" Type="http://schemas.openxmlformats.org/officeDocument/2006/relationships/image" Target="../media/image32.png"/><Relationship Id="rId15" Type="http://schemas.openxmlformats.org/officeDocument/2006/relationships/image" Target="../media/image42.sv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Relationship Id="rId14" Type="http://schemas.openxmlformats.org/officeDocument/2006/relationships/image" Target="../media/image4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5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sv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svg"/><Relationship Id="rId4" Type="http://schemas.openxmlformats.org/officeDocument/2006/relationships/image" Target="../media/image10.svg"/><Relationship Id="rId9" Type="http://schemas.openxmlformats.org/officeDocument/2006/relationships/image" Target="../media/image1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8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8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8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8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8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9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9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9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8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99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Relationship Id="rId9" Type="http://schemas.openxmlformats.org/officeDocument/2006/relationships/image" Target="../media/image26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9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9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8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065FE43-3932-2F46-8172-6C48FAE88F3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Module 4 – Creating Custom Visualizations with View Builder</a:t>
            </a:r>
          </a:p>
        </p:txBody>
      </p:sp>
    </p:spTree>
    <p:extLst>
      <p:ext uri="{BB962C8B-B14F-4D97-AF65-F5344CB8AC3E}">
        <p14:creationId xmlns:p14="http://schemas.microsoft.com/office/powerpoint/2010/main" val="363795051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Visualization in SkySpark - Core Concepts</a:t>
            </a:r>
          </a:p>
        </p:txBody>
      </p:sp>
      <p:sp>
        <p:nvSpPr>
          <p:cNvPr id="3074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App</a:t>
            </a:r>
            <a:r>
              <a:rPr lang="en-US" dirty="0"/>
              <a:t>: Light-weight "folders" to organize </a:t>
            </a:r>
            <a:r>
              <a:rPr lang="en-US" dirty="0">
                <a:solidFill>
                  <a:schemeClr val="accent2"/>
                </a:solidFill>
              </a:rPr>
              <a:t>Views</a:t>
            </a:r>
          </a:p>
          <a:p>
            <a:r>
              <a:rPr lang="en-US" dirty="0">
                <a:solidFill>
                  <a:schemeClr val="accent2"/>
                </a:solidFill>
              </a:rPr>
              <a:t>View</a:t>
            </a:r>
            <a:r>
              <a:rPr lang="en-US" dirty="0"/>
              <a:t>: Fundamental unit of data visualization</a:t>
            </a:r>
          </a:p>
          <a:p>
            <a:r>
              <a:rPr lang="en-US" dirty="0">
                <a:solidFill>
                  <a:schemeClr val="accent2"/>
                </a:solidFill>
              </a:rPr>
              <a:t>Variable</a:t>
            </a:r>
            <a:r>
              <a:rPr lang="en-US" dirty="0"/>
              <a:t>: Values with a state that can change a </a:t>
            </a:r>
            <a:r>
              <a:rPr lang="en-US" dirty="0">
                <a:solidFill>
                  <a:schemeClr val="accent2"/>
                </a:solidFill>
              </a:rPr>
              <a:t>View</a:t>
            </a:r>
          </a:p>
          <a:p>
            <a:r>
              <a:rPr lang="en-US" dirty="0"/>
              <a:t>Built-in </a:t>
            </a:r>
            <a:r>
              <a:rPr lang="en-US" dirty="0">
                <a:solidFill>
                  <a:schemeClr val="accent2"/>
                </a:solidFill>
              </a:rPr>
              <a:t>View</a:t>
            </a:r>
            <a:r>
              <a:rPr lang="en-US" dirty="0"/>
              <a:t> types: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B1E20EA-9928-5F4C-8621-237D9D9E0B7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0D1767-627C-491E-ACA3-F1A030805EB2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3076" name="AutoShape 4"/>
          <p:cNvSpPr>
            <a:spLocks noChangeArrowheads="1"/>
          </p:cNvSpPr>
          <p:nvPr/>
        </p:nvSpPr>
        <p:spPr bwMode="auto">
          <a:xfrm>
            <a:off x="1908175" y="6858000"/>
            <a:ext cx="1828800" cy="457200"/>
          </a:xfrm>
          <a:prstGeom prst="roundRect">
            <a:avLst>
              <a:gd name="adj" fmla="val 347"/>
            </a:avLst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33F2827-6823-CB47-918E-75C566264C7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3128" y="3465030"/>
            <a:ext cx="612898" cy="61289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74C7011-A061-9949-BE0C-C0F49DDF26D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3128" y="4157531"/>
            <a:ext cx="612898" cy="61289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95E4A0E-DDD9-D34D-BA08-F27998DB48FB}"/>
              </a:ext>
            </a:extLst>
          </p:cNvPr>
          <p:cNvSpPr txBox="1"/>
          <p:nvPr/>
        </p:nvSpPr>
        <p:spPr>
          <a:xfrm>
            <a:off x="1462087" y="3559552"/>
            <a:ext cx="3835794" cy="440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venir Book" panose="02000503020000020003" pitchFamily="2" charset="0"/>
              </a:rPr>
              <a:t>Table: </a:t>
            </a:r>
            <a:r>
              <a:rPr lang="en-US" sz="2400" dirty="0" err="1">
                <a:latin typeface="Avenir Book" panose="02000503020000020003" pitchFamily="2" charset="0"/>
              </a:rPr>
              <a:t>GridDef</a:t>
            </a:r>
            <a:r>
              <a:rPr lang="en-US" sz="2400" dirty="0">
                <a:latin typeface="Avenir Book" panose="02000503020000020003" pitchFamily="2" charset="0"/>
              </a:rPr>
              <a:t> and ColDef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E852F7C-B8EB-7945-9B01-07F567C52261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066" y="4841657"/>
            <a:ext cx="665021" cy="66502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8763AC9-2432-EB4B-AD70-CB11F2D4463A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0311" y="5645637"/>
            <a:ext cx="618530" cy="61853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C9D72E6-E861-9A4D-BB32-001A516D9552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0311" y="6392394"/>
            <a:ext cx="618530" cy="61853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E765A38-8220-3F47-BE79-2E5CCF4663BF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75496" y="4841657"/>
            <a:ext cx="612898" cy="61289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0D3CDDA-282F-A04A-BB7A-2A3F12875C78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74314" y="6374952"/>
            <a:ext cx="586837" cy="58683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D242075-6BE0-1C40-A43C-2B127310AC89}"/>
              </a:ext>
            </a:extLst>
          </p:cNvPr>
          <p:cNvSpPr txBox="1"/>
          <p:nvPr/>
        </p:nvSpPr>
        <p:spPr>
          <a:xfrm>
            <a:off x="1462087" y="4256775"/>
            <a:ext cx="4533613" cy="440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venir Book" panose="02000503020000020003" pitchFamily="2" charset="0"/>
              </a:rPr>
              <a:t>Chart: Defined by grid col meta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4855BEF-2FF4-EE44-A414-76EE79BA5EE3}"/>
              </a:ext>
            </a:extLst>
          </p:cNvPr>
          <p:cNvSpPr txBox="1"/>
          <p:nvPr/>
        </p:nvSpPr>
        <p:spPr>
          <a:xfrm>
            <a:off x="1462087" y="5713954"/>
            <a:ext cx="4097084" cy="440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venir Book" panose="02000503020000020003" pitchFamily="2" charset="0"/>
              </a:rPr>
              <a:t>Text: Preformatted plain text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B216E6B-481D-0141-BDBC-D8A9E19B27D6}"/>
              </a:ext>
            </a:extLst>
          </p:cNvPr>
          <p:cNvSpPr txBox="1"/>
          <p:nvPr/>
        </p:nvSpPr>
        <p:spPr>
          <a:xfrm>
            <a:off x="1462087" y="6466630"/>
            <a:ext cx="4640116" cy="440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venir Book" panose="02000503020000020003" pitchFamily="2" charset="0"/>
              </a:rPr>
              <a:t>Fandoc: Text to formatted HTML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501BA82-1168-9B45-B249-5FE5226B77B4}"/>
              </a:ext>
            </a:extLst>
          </p:cNvPr>
          <p:cNvSpPr txBox="1"/>
          <p:nvPr/>
        </p:nvSpPr>
        <p:spPr>
          <a:xfrm>
            <a:off x="1488858" y="4976398"/>
            <a:ext cx="4542334" cy="440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venir Book" panose="02000503020000020003" pitchFamily="2" charset="0"/>
              </a:rPr>
              <a:t>Form: Template + submit action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B6DF13A-6AF8-D741-8CA9-6680373647BC}"/>
              </a:ext>
            </a:extLst>
          </p:cNvPr>
          <p:cNvSpPr txBox="1"/>
          <p:nvPr/>
        </p:nvSpPr>
        <p:spPr>
          <a:xfrm>
            <a:off x="7320204" y="4950852"/>
            <a:ext cx="5823325" cy="440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venir Book" panose="02000503020000020003" pitchFamily="2" charset="0"/>
              </a:rPr>
              <a:t>Page: Paginated PDF reports (multi-view)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EFA7B8D-FAC8-3F40-9B71-FCA55CBE460D}"/>
              </a:ext>
            </a:extLst>
          </p:cNvPr>
          <p:cNvSpPr txBox="1"/>
          <p:nvPr/>
        </p:nvSpPr>
        <p:spPr>
          <a:xfrm>
            <a:off x="7320204" y="6465484"/>
            <a:ext cx="5039585" cy="440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venir Book" panose="02000503020000020003" pitchFamily="2" charset="0"/>
              </a:rPr>
              <a:t>Tile: Logical grid layout (multi-view)</a:t>
            </a:r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F9014E89-C46A-D94A-A13C-E82C028BA6E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674314" y="3432778"/>
            <a:ext cx="629627" cy="629627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3D64A892-30B0-4D41-99B1-58F70026BB7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674314" y="5645636"/>
            <a:ext cx="618531" cy="618531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F3E6E4D1-83F8-4A42-B088-20717AFDB6C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629473" y="4109747"/>
            <a:ext cx="676517" cy="676517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1041D343-2E9C-164F-B542-0A59BBC77610}"/>
              </a:ext>
            </a:extLst>
          </p:cNvPr>
          <p:cNvSpPr txBox="1"/>
          <p:nvPr/>
        </p:nvSpPr>
        <p:spPr>
          <a:xfrm>
            <a:off x="7340896" y="5734616"/>
            <a:ext cx="1737270" cy="440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venir Book" panose="02000503020000020003" pitchFamily="2" charset="0"/>
              </a:rPr>
              <a:t>Page Break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56DE457-DFD2-4843-B971-653EA5330BDB}"/>
              </a:ext>
            </a:extLst>
          </p:cNvPr>
          <p:cNvSpPr txBox="1"/>
          <p:nvPr/>
        </p:nvSpPr>
        <p:spPr>
          <a:xfrm>
            <a:off x="7336062" y="4237952"/>
            <a:ext cx="1856598" cy="440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venir Book" panose="02000503020000020003" pitchFamily="2" charset="0"/>
              </a:rPr>
              <a:t>Use Existing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ABEDD43-34D8-1044-AAFB-0D10AC46451F}"/>
              </a:ext>
            </a:extLst>
          </p:cNvPr>
          <p:cNvSpPr txBox="1"/>
          <p:nvPr/>
        </p:nvSpPr>
        <p:spPr>
          <a:xfrm>
            <a:off x="7369804" y="3559552"/>
            <a:ext cx="1127232" cy="440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Avenir Book" panose="02000503020000020003" pitchFamily="2" charset="0"/>
              </a:rPr>
              <a:t>iFrame</a:t>
            </a:r>
            <a:endParaRPr lang="en-US" sz="2400" dirty="0"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141250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Look Forward to Key Topics</a:t>
            </a:r>
          </a:p>
        </p:txBody>
      </p:sp>
      <p:sp>
        <p:nvSpPr>
          <p:cNvPr id="3074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Making </a:t>
            </a:r>
            <a:r>
              <a:rPr lang="en-US" dirty="0">
                <a:solidFill>
                  <a:schemeClr val="accent2"/>
                </a:solidFill>
              </a:rPr>
              <a:t>Apps</a:t>
            </a:r>
          </a:p>
          <a:p>
            <a:r>
              <a:rPr lang="en-US" dirty="0"/>
              <a:t>Making </a:t>
            </a:r>
            <a:r>
              <a:rPr lang="en-US" dirty="0">
                <a:solidFill>
                  <a:schemeClr val="accent2"/>
                </a:solidFill>
              </a:rPr>
              <a:t>Views</a:t>
            </a:r>
            <a:r>
              <a:rPr lang="en-US" dirty="0"/>
              <a:t> and assigning them to an </a:t>
            </a:r>
            <a:r>
              <a:rPr lang="en-US" dirty="0">
                <a:solidFill>
                  <a:schemeClr val="accent2"/>
                </a:solidFill>
              </a:rPr>
              <a:t>App</a:t>
            </a:r>
          </a:p>
          <a:p>
            <a:r>
              <a:rPr lang="en-US" dirty="0"/>
              <a:t>Using </a:t>
            </a:r>
            <a:r>
              <a:rPr lang="en-US" dirty="0">
                <a:solidFill>
                  <a:schemeClr val="accent2"/>
                </a:solidFill>
              </a:rPr>
              <a:t>Variables</a:t>
            </a:r>
            <a:r>
              <a:rPr lang="en-US" dirty="0"/>
              <a:t> in the data source (allows for user interaction/selection)</a:t>
            </a:r>
          </a:p>
          <a:p>
            <a:r>
              <a:rPr lang="en-US" dirty="0"/>
              <a:t>Making </a:t>
            </a:r>
            <a:r>
              <a:rPr lang="en-US" dirty="0" err="1">
                <a:solidFill>
                  <a:schemeClr val="accent2"/>
                </a:solidFill>
              </a:rPr>
              <a:t>subViews</a:t>
            </a:r>
            <a:r>
              <a:rPr lang="en-US" dirty="0"/>
              <a:t> (</a:t>
            </a:r>
            <a:r>
              <a:rPr lang="en-US" dirty="0">
                <a:solidFill>
                  <a:schemeClr val="accent2"/>
                </a:solidFill>
              </a:rPr>
              <a:t>Views</a:t>
            </a:r>
            <a:r>
              <a:rPr lang="en-US" dirty="0"/>
              <a:t> can contain multiple </a:t>
            </a:r>
            <a:r>
              <a:rPr lang="en-US" dirty="0" err="1">
                <a:solidFill>
                  <a:schemeClr val="accent2"/>
                </a:solidFill>
              </a:rPr>
              <a:t>subViews</a:t>
            </a:r>
            <a:r>
              <a:rPr lang="en-US" dirty="0"/>
              <a:t>)</a:t>
            </a:r>
          </a:p>
          <a:p>
            <a:r>
              <a:rPr lang="en-US" dirty="0"/>
              <a:t>Binding </a:t>
            </a:r>
            <a:r>
              <a:rPr lang="en-US" dirty="0" err="1">
                <a:solidFill>
                  <a:schemeClr val="accent2"/>
                </a:solidFill>
              </a:rPr>
              <a:t>subView</a:t>
            </a:r>
            <a:r>
              <a:rPr lang="en-US" dirty="0"/>
              <a:t> variables (using one date selector for multiple views)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B739FAF-7030-224D-A00F-E0A86A23DA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0D1767-627C-491E-ACA3-F1A030805EB2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26352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399DDB-44C2-3C45-A135-1063DF72BC0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Apps</a:t>
            </a:r>
          </a:p>
        </p:txBody>
      </p:sp>
    </p:spTree>
    <p:extLst>
      <p:ext uri="{BB962C8B-B14F-4D97-AF65-F5344CB8AC3E}">
        <p14:creationId xmlns:p14="http://schemas.microsoft.com/office/powerpoint/2010/main" val="42429760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Apps – Creating an App to Organize Views part 1</a:t>
            </a:r>
          </a:p>
        </p:txBody>
      </p:sp>
      <p:sp>
        <p:nvSpPr>
          <p:cNvPr id="3074" name="Rectangle 2"/>
          <p:cNvSpPr>
            <a:spLocks noGrp="1" noChangeArrowheads="1"/>
          </p:cNvSpPr>
          <p:nvPr>
            <p:ph idx="1"/>
          </p:nvPr>
        </p:nvSpPr>
        <p:spPr>
          <a:xfrm>
            <a:off x="670932" y="1341438"/>
            <a:ext cx="5363155" cy="5414964"/>
          </a:xfrm>
        </p:spPr>
        <p:txBody>
          <a:bodyPr/>
          <a:lstStyle/>
          <a:p>
            <a:r>
              <a:rPr lang="en-US" dirty="0"/>
              <a:t>Navigate to the </a:t>
            </a:r>
            <a:r>
              <a:rPr lang="en-US" dirty="0">
                <a:solidFill>
                  <a:schemeClr val="accent2"/>
                </a:solidFill>
              </a:rPr>
              <a:t>Demo</a:t>
            </a:r>
            <a:r>
              <a:rPr lang="en-US" dirty="0"/>
              <a:t> project.</a:t>
            </a:r>
          </a:p>
          <a:p>
            <a:r>
              <a:rPr lang="en-US" dirty="0"/>
              <a:t>Go to the </a:t>
            </a:r>
            <a:r>
              <a:rPr lang="en-US" dirty="0">
                <a:solidFill>
                  <a:schemeClr val="accent2"/>
                </a:solidFill>
              </a:rPr>
              <a:t>Builder</a:t>
            </a:r>
            <a:r>
              <a:rPr lang="en-US" dirty="0"/>
              <a:t> app </a:t>
            </a:r>
            <a:r>
              <a:rPr lang="en-US" dirty="0">
                <a:solidFill>
                  <a:schemeClr val="accent2"/>
                </a:solidFill>
              </a:rPr>
              <a:t>Rec</a:t>
            </a:r>
            <a:r>
              <a:rPr lang="en-US" dirty="0"/>
              <a:t> tab.</a:t>
            </a:r>
          </a:p>
          <a:p>
            <a:r>
              <a:rPr lang="en-US" dirty="0"/>
              <a:t>Click on </a:t>
            </a:r>
            <a:r>
              <a:rPr lang="en-US" dirty="0">
                <a:solidFill>
                  <a:schemeClr val="accent2"/>
                </a:solidFill>
              </a:rPr>
              <a:t>Apps</a:t>
            </a:r>
            <a:r>
              <a:rPr lang="en-US" dirty="0"/>
              <a:t>.</a:t>
            </a:r>
          </a:p>
          <a:p>
            <a:r>
              <a:rPr lang="en-US" dirty="0"/>
              <a:t>Click on </a:t>
            </a:r>
            <a:r>
              <a:rPr lang="en-US" dirty="0">
                <a:solidFill>
                  <a:schemeClr val="accent2"/>
                </a:solidFill>
              </a:rPr>
              <a:t>New</a:t>
            </a:r>
            <a:r>
              <a:rPr lang="en-US" dirty="0"/>
              <a:t> </a:t>
            </a:r>
            <a:r>
              <a:rPr lang="en-US" dirty="0">
                <a:solidFill>
                  <a:schemeClr val="accent2"/>
                </a:solidFill>
              </a:rPr>
              <a:t>App</a:t>
            </a:r>
            <a:r>
              <a:rPr lang="en-US" dirty="0"/>
              <a:t>.</a:t>
            </a:r>
          </a:p>
          <a:p>
            <a:r>
              <a:rPr lang="en-US" dirty="0"/>
              <a:t>Continue to next slide.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5AD365-AA59-AF41-B294-FDC91E96250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0D1767-627C-491E-ACA3-F1A030805EB2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3076" name="AutoShape 4"/>
          <p:cNvSpPr>
            <a:spLocks noChangeArrowheads="1"/>
          </p:cNvSpPr>
          <p:nvPr/>
        </p:nvSpPr>
        <p:spPr bwMode="auto">
          <a:xfrm>
            <a:off x="1908175" y="6858000"/>
            <a:ext cx="1828800" cy="457200"/>
          </a:xfrm>
          <a:prstGeom prst="roundRect">
            <a:avLst>
              <a:gd name="adj" fmla="val 347"/>
            </a:avLst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F0189F6C-0EA8-D54D-8628-E603B55BCD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9687" y="3525648"/>
            <a:ext cx="7818009" cy="2682091"/>
          </a:xfrm>
          <a:prstGeom prst="rect">
            <a:avLst/>
          </a:prstGeom>
          <a:ln>
            <a:solidFill>
              <a:srgbClr val="000000">
                <a:shade val="50000"/>
              </a:srgbClr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A4501E4-5423-304F-B033-389EB45B0BC5}"/>
              </a:ext>
            </a:extLst>
          </p:cNvPr>
          <p:cNvSpPr txBox="1"/>
          <p:nvPr/>
        </p:nvSpPr>
        <p:spPr>
          <a:xfrm>
            <a:off x="6785910" y="3653506"/>
            <a:ext cx="304800" cy="35355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Avenir Book" panose="02000503020000020003" pitchFamily="2" charset="0"/>
              </a:rPr>
              <a:t>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3E2E1B2-EEA9-FA4C-8517-CE48EA67953D}"/>
              </a:ext>
            </a:extLst>
          </p:cNvPr>
          <p:cNvSpPr txBox="1"/>
          <p:nvPr/>
        </p:nvSpPr>
        <p:spPr>
          <a:xfrm>
            <a:off x="4967287" y="3247271"/>
            <a:ext cx="304800" cy="35355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Avenir Book" panose="02000503020000020003" pitchFamily="2" charset="0"/>
              </a:rPr>
              <a:t>1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8D99401-6083-2D4C-83DF-7C1EF2232EDD}"/>
              </a:ext>
            </a:extLst>
          </p:cNvPr>
          <p:cNvSpPr/>
          <p:nvPr/>
        </p:nvSpPr>
        <p:spPr bwMode="auto">
          <a:xfrm>
            <a:off x="5192918" y="3539846"/>
            <a:ext cx="983390" cy="349897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effectLst/>
              <a:latin typeface="Arial" charset="0"/>
              <a:cs typeface="Arial Unicode MS" charset="0"/>
            </a:endParaRPr>
          </a:p>
        </p:txBody>
      </p:sp>
      <p:sp>
        <p:nvSpPr>
          <p:cNvPr id="8" name="Oval 7"/>
          <p:cNvSpPr/>
          <p:nvPr/>
        </p:nvSpPr>
        <p:spPr bwMode="auto">
          <a:xfrm>
            <a:off x="6328708" y="3957456"/>
            <a:ext cx="491695" cy="349897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effectLst/>
              <a:latin typeface="Arial" charset="0"/>
              <a:cs typeface="Arial Unicode MS" charset="0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7B9BC56-CA73-C74D-ABFF-837D6BFDE140}"/>
              </a:ext>
            </a:extLst>
          </p:cNvPr>
          <p:cNvSpPr/>
          <p:nvPr/>
        </p:nvSpPr>
        <p:spPr bwMode="auto">
          <a:xfrm>
            <a:off x="5133965" y="4793777"/>
            <a:ext cx="983390" cy="349897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effectLst/>
              <a:latin typeface="Arial" charset="0"/>
              <a:cs typeface="Arial Unicode MS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3EF7EA9-6406-E049-B765-C249897934C7}"/>
              </a:ext>
            </a:extLst>
          </p:cNvPr>
          <p:cNvSpPr txBox="1"/>
          <p:nvPr/>
        </p:nvSpPr>
        <p:spPr>
          <a:xfrm>
            <a:off x="6189465" y="4771772"/>
            <a:ext cx="304800" cy="35355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Avenir Book" panose="02000503020000020003" pitchFamily="2" charset="0"/>
              </a:rPr>
              <a:t>3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4C3BDA97-199E-CF47-BF62-A4C9A041D896}"/>
              </a:ext>
            </a:extLst>
          </p:cNvPr>
          <p:cNvSpPr/>
          <p:nvPr/>
        </p:nvSpPr>
        <p:spPr bwMode="auto">
          <a:xfrm>
            <a:off x="8581815" y="4375037"/>
            <a:ext cx="983390" cy="349897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effectLst/>
              <a:latin typeface="Arial" charset="0"/>
              <a:cs typeface="Arial Unicode MS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11E4CF1-4558-8D4F-9944-4FCFDCB7280C}"/>
              </a:ext>
            </a:extLst>
          </p:cNvPr>
          <p:cNvSpPr txBox="1"/>
          <p:nvPr/>
        </p:nvSpPr>
        <p:spPr>
          <a:xfrm>
            <a:off x="8200815" y="4375037"/>
            <a:ext cx="304800" cy="35355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Avenir Book" panose="02000503020000020003" pitchFamily="2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20393205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>
            <a:extLst>
              <a:ext uri="{FF2B5EF4-FFF2-40B4-BE49-F238E27FC236}">
                <a16:creationId xmlns:a16="http://schemas.microsoft.com/office/drawing/2014/main" id="{5986FB53-11DE-C84B-9968-C4F3A5DC6C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7539" y="1423399"/>
            <a:ext cx="6756802" cy="250507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0622F565-104B-4F47-94D3-582B5743DE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1687" y="4084637"/>
            <a:ext cx="7482654" cy="274181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073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Apps – Creating an App to Organize Views part 2</a:t>
            </a:r>
          </a:p>
        </p:txBody>
      </p:sp>
      <p:sp>
        <p:nvSpPr>
          <p:cNvPr id="3074" name="Rectangle 2"/>
          <p:cNvSpPr>
            <a:spLocks noGrp="1" noChangeArrowheads="1"/>
          </p:cNvSpPr>
          <p:nvPr>
            <p:ph idx="1"/>
          </p:nvPr>
        </p:nvSpPr>
        <p:spPr>
          <a:xfrm>
            <a:off x="670932" y="1341438"/>
            <a:ext cx="5363155" cy="5414964"/>
          </a:xfrm>
        </p:spPr>
        <p:txBody>
          <a:bodyPr/>
          <a:lstStyle/>
          <a:p>
            <a:r>
              <a:rPr lang="en-US" dirty="0"/>
              <a:t>In the </a:t>
            </a:r>
            <a:r>
              <a:rPr lang="en-US" dirty="0">
                <a:solidFill>
                  <a:schemeClr val="accent2"/>
                </a:solidFill>
              </a:rPr>
              <a:t>New App </a:t>
            </a:r>
            <a:r>
              <a:rPr lang="en-US" dirty="0"/>
              <a:t>dialog enter:</a:t>
            </a:r>
          </a:p>
          <a:p>
            <a:pPr lvl="1"/>
            <a:r>
              <a:rPr lang="en-US" dirty="0"/>
              <a:t>app: </a:t>
            </a:r>
            <a:r>
              <a:rPr lang="en-US" u="sng" dirty="0" err="1"/>
              <a:t>skysparkEssentials</a:t>
            </a:r>
            <a:endParaRPr lang="en-US" u="sng" dirty="0"/>
          </a:p>
          <a:p>
            <a:pPr lvl="1"/>
            <a:r>
              <a:rPr lang="en-US" dirty="0"/>
              <a:t>dis: </a:t>
            </a:r>
            <a:r>
              <a:rPr lang="en-US" u="sng" dirty="0"/>
              <a:t>SkySpark Essentials</a:t>
            </a:r>
          </a:p>
          <a:p>
            <a:pPr lvl="1"/>
            <a:r>
              <a:rPr lang="en-US" dirty="0"/>
              <a:t>icon: </a:t>
            </a:r>
            <a:r>
              <a:rPr lang="en-US" u="sng" dirty="0"/>
              <a:t>worksheet</a:t>
            </a:r>
          </a:p>
          <a:p>
            <a:r>
              <a:rPr lang="en-US" dirty="0"/>
              <a:t>Click </a:t>
            </a:r>
            <a:r>
              <a:rPr lang="en-US" dirty="0">
                <a:solidFill>
                  <a:schemeClr val="accent2"/>
                </a:solidFill>
              </a:rPr>
              <a:t>Ok</a:t>
            </a:r>
            <a:r>
              <a:rPr lang="en-US" dirty="0"/>
              <a:t>.</a:t>
            </a:r>
          </a:p>
          <a:p>
            <a:r>
              <a:rPr lang="en-US" dirty="0"/>
              <a:t>Expand </a:t>
            </a:r>
            <a:r>
              <a:rPr lang="en-US" dirty="0">
                <a:solidFill>
                  <a:schemeClr val="accent2"/>
                </a:solidFill>
              </a:rPr>
              <a:t>Apps</a:t>
            </a:r>
            <a:r>
              <a:rPr lang="en-US" dirty="0"/>
              <a:t> to see all existing </a:t>
            </a:r>
            <a:r>
              <a:rPr lang="en-US" dirty="0">
                <a:solidFill>
                  <a:schemeClr val="accent2"/>
                </a:solidFill>
              </a:rPr>
              <a:t>Apps</a:t>
            </a:r>
            <a:r>
              <a:rPr lang="en-US" dirty="0"/>
              <a:t> in the project.</a:t>
            </a:r>
          </a:p>
          <a:p>
            <a:r>
              <a:rPr lang="en-US" dirty="0"/>
              <a:t>Click the notification at the top of the screen to refresh the browser.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5AD365-AA59-AF41-B294-FDC91E96250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0D1767-627C-491E-ACA3-F1A030805EB2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3076" name="AutoShape 4"/>
          <p:cNvSpPr>
            <a:spLocks noChangeArrowheads="1"/>
          </p:cNvSpPr>
          <p:nvPr/>
        </p:nvSpPr>
        <p:spPr bwMode="auto">
          <a:xfrm>
            <a:off x="6220694" y="5895973"/>
            <a:ext cx="1828800" cy="457200"/>
          </a:xfrm>
          <a:prstGeom prst="roundRect">
            <a:avLst>
              <a:gd name="adj" fmla="val 347"/>
            </a:avLst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EA21618-F3B7-FA42-9C1B-616A56819990}"/>
              </a:ext>
            </a:extLst>
          </p:cNvPr>
          <p:cNvSpPr txBox="1"/>
          <p:nvPr/>
        </p:nvSpPr>
        <p:spPr>
          <a:xfrm>
            <a:off x="1157287" y="5891210"/>
            <a:ext cx="3734027" cy="6111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Avenir Book" panose="02000503020000020003" pitchFamily="2" charset="0"/>
              </a:rPr>
              <a:t>In the following exercises, new Views are added to this App.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5CF07BB5-9FAB-2340-B3A4-0843F28A285F}"/>
              </a:ext>
            </a:extLst>
          </p:cNvPr>
          <p:cNvSpPr/>
          <p:nvPr/>
        </p:nvSpPr>
        <p:spPr bwMode="auto">
          <a:xfrm>
            <a:off x="11753028" y="3509147"/>
            <a:ext cx="830990" cy="349897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effectLst/>
              <a:latin typeface="Arial" charset="0"/>
              <a:cs typeface="Arial Unicode MS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5DB9A0F-53FD-E740-8860-2D624E4508ED}"/>
              </a:ext>
            </a:extLst>
          </p:cNvPr>
          <p:cNvSpPr txBox="1"/>
          <p:nvPr/>
        </p:nvSpPr>
        <p:spPr>
          <a:xfrm>
            <a:off x="11372028" y="3517884"/>
            <a:ext cx="304800" cy="35355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Avenir Book" panose="02000503020000020003" pitchFamily="2" charset="0"/>
              </a:rPr>
              <a:t>2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AFE6DB61-2BA5-1140-967F-FF8B9E40AE52}"/>
              </a:ext>
            </a:extLst>
          </p:cNvPr>
          <p:cNvSpPr/>
          <p:nvPr/>
        </p:nvSpPr>
        <p:spPr bwMode="auto">
          <a:xfrm>
            <a:off x="6491287" y="2039274"/>
            <a:ext cx="3509141" cy="1547688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effectLst/>
              <a:latin typeface="Arial" charset="0"/>
              <a:cs typeface="Arial Unicode MS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14621D1-89B8-CB47-8EDD-60BCBDDEF08D}"/>
              </a:ext>
            </a:extLst>
          </p:cNvPr>
          <p:cNvSpPr txBox="1"/>
          <p:nvPr/>
        </p:nvSpPr>
        <p:spPr>
          <a:xfrm>
            <a:off x="6110287" y="2652242"/>
            <a:ext cx="304800" cy="35355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Avenir Book" panose="02000503020000020003" pitchFamily="2" charset="0"/>
              </a:rPr>
              <a:t>1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1C533990-F100-A342-92C1-3186772F4FD6}"/>
              </a:ext>
            </a:extLst>
          </p:cNvPr>
          <p:cNvSpPr/>
          <p:nvPr/>
        </p:nvSpPr>
        <p:spPr bwMode="auto">
          <a:xfrm>
            <a:off x="9317006" y="4115740"/>
            <a:ext cx="2051081" cy="349897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effectLst/>
              <a:latin typeface="Arial" charset="0"/>
              <a:cs typeface="Arial Unicode MS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5D47BB1-39BF-1A4B-8C8F-99EA05BE6710}"/>
              </a:ext>
            </a:extLst>
          </p:cNvPr>
          <p:cNvSpPr txBox="1"/>
          <p:nvPr/>
        </p:nvSpPr>
        <p:spPr>
          <a:xfrm>
            <a:off x="8936006" y="4160837"/>
            <a:ext cx="304800" cy="35355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Avenir Book" panose="02000503020000020003" pitchFamily="2" charset="0"/>
              </a:rPr>
              <a:t>4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95343687-85C5-8649-908C-58B16C35537D}"/>
              </a:ext>
            </a:extLst>
          </p:cNvPr>
          <p:cNvSpPr/>
          <p:nvPr/>
        </p:nvSpPr>
        <p:spPr bwMode="auto">
          <a:xfrm>
            <a:off x="5957887" y="5303837"/>
            <a:ext cx="262807" cy="217601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effectLst/>
              <a:latin typeface="Arial" charset="0"/>
              <a:cs typeface="Arial Unicode MS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1029027-C070-2D4E-83E2-EE14A0B04BC0}"/>
              </a:ext>
            </a:extLst>
          </p:cNvPr>
          <p:cNvSpPr txBox="1"/>
          <p:nvPr/>
        </p:nvSpPr>
        <p:spPr>
          <a:xfrm>
            <a:off x="5589026" y="5235858"/>
            <a:ext cx="304800" cy="35355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Avenir Book" panose="02000503020000020003" pitchFamily="2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95608515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25F162-BA16-354A-A813-941936C3D2D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Views - Starting with Tables and Charts</a:t>
            </a:r>
          </a:p>
        </p:txBody>
      </p:sp>
    </p:spTree>
    <p:extLst>
      <p:ext uri="{BB962C8B-B14F-4D97-AF65-F5344CB8AC3E}">
        <p14:creationId xmlns:p14="http://schemas.microsoft.com/office/powerpoint/2010/main" val="21657271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Intro to Axon</a:t>
            </a:r>
          </a:p>
        </p:txBody>
      </p:sp>
      <p:sp>
        <p:nvSpPr>
          <p:cNvPr id="3074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These examples use some Axon to define the data source of custom </a:t>
            </a:r>
            <a:r>
              <a:rPr lang="en-US" dirty="0">
                <a:solidFill>
                  <a:schemeClr val="accent2"/>
                </a:solidFill>
              </a:rPr>
              <a:t>Views</a:t>
            </a:r>
            <a:r>
              <a:rPr lang="en-US" dirty="0"/>
              <a:t>.</a:t>
            </a:r>
          </a:p>
          <a:p>
            <a:r>
              <a:rPr lang="en-US" dirty="0"/>
              <a:t>The </a:t>
            </a:r>
            <a:r>
              <a:rPr lang="en-US" dirty="0">
                <a:solidFill>
                  <a:srgbClr val="00B050"/>
                </a:solidFill>
                <a:cs typeface="Consolas" panose="020B0609020204030204" pitchFamily="49" charset="0"/>
              </a:rPr>
              <a:t>read()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/>
              <a:t>command takes a given filter and finds a record in the database that matches the given filter.</a:t>
            </a:r>
          </a:p>
          <a:p>
            <a:r>
              <a:rPr lang="en-US" dirty="0"/>
              <a:t>The </a:t>
            </a:r>
            <a:r>
              <a:rPr lang="en-US" dirty="0" err="1">
                <a:solidFill>
                  <a:srgbClr val="00B050"/>
                </a:solidFill>
                <a:cs typeface="Consolas" panose="020B0609020204030204" pitchFamily="49" charset="0"/>
              </a:rPr>
              <a:t>hisRead</a:t>
            </a:r>
            <a:r>
              <a:rPr lang="en-US" dirty="0">
                <a:solidFill>
                  <a:srgbClr val="00B050"/>
                </a:solidFill>
                <a:cs typeface="Consolas" panose="020B0609020204030204" pitchFamily="49" charset="0"/>
              </a:rPr>
              <a:t>() </a:t>
            </a:r>
            <a:r>
              <a:rPr lang="en-US" dirty="0"/>
              <a:t>command takes a given point or points and returns the history related to that point for a given </a:t>
            </a:r>
            <a:r>
              <a:rPr lang="en-US" dirty="0" err="1">
                <a:solidFill>
                  <a:schemeClr val="accent2"/>
                </a:solidFill>
              </a:rPr>
              <a:t>DateSpan</a:t>
            </a:r>
            <a:r>
              <a:rPr lang="en-US" dirty="0"/>
              <a:t>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5F3D1DD-5577-7A47-947F-DA7F8FC553D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0D1767-627C-491E-ACA3-F1A030805EB2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3076" name="AutoShape 4"/>
          <p:cNvSpPr>
            <a:spLocks noChangeArrowheads="1"/>
          </p:cNvSpPr>
          <p:nvPr/>
        </p:nvSpPr>
        <p:spPr bwMode="auto">
          <a:xfrm>
            <a:off x="1908175" y="6858000"/>
            <a:ext cx="1828800" cy="457200"/>
          </a:xfrm>
          <a:prstGeom prst="roundRect">
            <a:avLst>
              <a:gd name="adj" fmla="val 347"/>
            </a:avLst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E5A150D3-1E8B-2E48-84EE-3B39D18495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" y="6675437"/>
            <a:ext cx="13349287" cy="41116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28224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ts val="1425"/>
              </a:spcAft>
              <a:buClr>
                <a:srgbClr val="000000"/>
              </a:buClr>
              <a:buSzPct val="100000"/>
              <a:buFont typeface="Times New Roman" pitchFamily="16" charset="0"/>
              <a:defRPr sz="3200">
                <a:solidFill>
                  <a:srgbClr val="000000"/>
                </a:solidFill>
                <a:latin typeface="Calibri"/>
                <a:ea typeface="+mn-ea"/>
                <a:cs typeface="+mn-cs"/>
              </a:defRPr>
            </a:lvl1pPr>
            <a:lvl2pPr marL="742950" indent="-285750" algn="l" defTabSz="457200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ts val="1138"/>
              </a:spcAft>
              <a:buClr>
                <a:srgbClr val="000000"/>
              </a:buClr>
              <a:buSzPct val="100000"/>
              <a:buFont typeface="Times New Roman" pitchFamily="16" charset="0"/>
              <a:defRPr sz="2800">
                <a:solidFill>
                  <a:srgbClr val="000000"/>
                </a:solidFill>
                <a:latin typeface="Calibri"/>
                <a:cs typeface="+mn-cs"/>
              </a:defRPr>
            </a:lvl2pPr>
            <a:lvl3pPr marL="1143000" indent="-228600" algn="l" defTabSz="457200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ts val="850"/>
              </a:spcAft>
              <a:buClr>
                <a:srgbClr val="000000"/>
              </a:buClr>
              <a:buSzPct val="100000"/>
              <a:buFont typeface="Times New Roman" pitchFamily="16" charset="0"/>
              <a:defRPr sz="2400">
                <a:solidFill>
                  <a:srgbClr val="000000"/>
                </a:solidFill>
                <a:latin typeface="Calibri"/>
                <a:cs typeface="+mn-cs"/>
              </a:defRPr>
            </a:lvl3pPr>
            <a:lvl4pPr marL="1600200" indent="-228600" algn="l" defTabSz="457200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ts val="575"/>
              </a:spcAft>
              <a:buClr>
                <a:srgbClr val="000000"/>
              </a:buClr>
              <a:buSzPct val="100000"/>
              <a:buFont typeface="Times New Roman" pitchFamily="16" charset="0"/>
              <a:defRPr sz="2000">
                <a:solidFill>
                  <a:srgbClr val="000000"/>
                </a:solidFill>
                <a:latin typeface="Calibri"/>
                <a:cs typeface="+mn-cs"/>
              </a:defRPr>
            </a:lvl4pPr>
            <a:lvl5pPr marL="2057400" indent="-228600" algn="l" defTabSz="457200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itchFamily="16" charset="0"/>
              <a:defRPr sz="2000">
                <a:solidFill>
                  <a:srgbClr val="000000"/>
                </a:solidFill>
                <a:latin typeface="Calibri"/>
                <a:cs typeface="+mn-cs"/>
              </a:defRPr>
            </a:lvl5pPr>
            <a:lvl6pPr marL="2514600" indent="-228600" algn="l" defTabSz="457200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itchFamily="16" charset="0"/>
              <a:defRPr sz="2000">
                <a:solidFill>
                  <a:srgbClr val="000000"/>
                </a:solidFill>
                <a:latin typeface="+mn-lt"/>
                <a:cs typeface="+mn-cs"/>
              </a:defRPr>
            </a:lvl6pPr>
            <a:lvl7pPr marL="2971800" indent="-228600" algn="l" defTabSz="457200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itchFamily="16" charset="0"/>
              <a:defRPr sz="2000">
                <a:solidFill>
                  <a:srgbClr val="000000"/>
                </a:solidFill>
                <a:latin typeface="+mn-lt"/>
                <a:cs typeface="+mn-cs"/>
              </a:defRPr>
            </a:lvl7pPr>
            <a:lvl8pPr marL="3429000" indent="-228600" algn="l" defTabSz="457200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itchFamily="16" charset="0"/>
              <a:defRPr sz="2000">
                <a:solidFill>
                  <a:srgbClr val="000000"/>
                </a:solidFill>
                <a:latin typeface="+mn-lt"/>
                <a:cs typeface="+mn-cs"/>
              </a:defRPr>
            </a:lvl8pPr>
            <a:lvl9pPr marL="3886200" indent="-228600" algn="l" defTabSz="457200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itchFamily="16" charset="0"/>
              <a:defRPr sz="2000">
                <a:solidFill>
                  <a:srgbClr val="000000"/>
                </a:solidFill>
                <a:latin typeface="+mn-lt"/>
                <a:cs typeface="+mn-cs"/>
              </a:defRPr>
            </a:lvl9pPr>
          </a:lstStyle>
          <a:p>
            <a:pPr marL="107950" indent="0" algn="ctr">
              <a:buSzPct val="4500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sz="2400" dirty="0">
                <a:latin typeface="Avenir Book" panose="02000503020000020003" pitchFamily="2" charset="0"/>
              </a:rPr>
              <a:t>View Data Source Documentation: </a:t>
            </a:r>
            <a:r>
              <a:rPr lang="en-US" sz="2400" u="sng" kern="0" dirty="0">
                <a:solidFill>
                  <a:srgbClr val="3557E0"/>
                </a:solidFill>
                <a:latin typeface="Avenir Book" panose="02000503020000020003" pitchFamily="2" charset="0"/>
              </a:rPr>
              <a:t>https://</a:t>
            </a:r>
            <a:r>
              <a:rPr lang="en-US" sz="2400" u="sng" kern="0" dirty="0" err="1">
                <a:solidFill>
                  <a:srgbClr val="3557E0"/>
                </a:solidFill>
                <a:latin typeface="Avenir Book" panose="02000503020000020003" pitchFamily="2" charset="0"/>
              </a:rPr>
              <a:t>skyfoundry.com</a:t>
            </a:r>
            <a:r>
              <a:rPr lang="en-US" sz="2400" u="sng" kern="0" dirty="0">
                <a:solidFill>
                  <a:srgbClr val="3557E0"/>
                </a:solidFill>
                <a:latin typeface="Avenir Book" panose="02000503020000020003" pitchFamily="2" charset="0"/>
              </a:rPr>
              <a:t>/doc/</a:t>
            </a:r>
            <a:r>
              <a:rPr lang="en-US" sz="2400" u="sng" kern="0" dirty="0" err="1">
                <a:solidFill>
                  <a:srgbClr val="3557E0"/>
                </a:solidFill>
                <a:latin typeface="Avenir Book" panose="02000503020000020003" pitchFamily="2" charset="0"/>
              </a:rPr>
              <a:t>docFresco</a:t>
            </a:r>
            <a:r>
              <a:rPr lang="en-US" sz="2400" u="sng" kern="0" dirty="0">
                <a:solidFill>
                  <a:srgbClr val="3557E0"/>
                </a:solidFill>
                <a:latin typeface="Avenir Book" panose="02000503020000020003" pitchFamily="2" charset="0"/>
              </a:rPr>
              <a:t>/</a:t>
            </a:r>
            <a:r>
              <a:rPr lang="en-US" sz="2400" u="sng" kern="0" dirty="0" err="1">
                <a:solidFill>
                  <a:srgbClr val="3557E0"/>
                </a:solidFill>
                <a:latin typeface="Avenir Book" panose="02000503020000020003" pitchFamily="2" charset="0"/>
              </a:rPr>
              <a:t>Views#src</a:t>
            </a:r>
            <a:endParaRPr lang="en-US" sz="2400" u="sng" kern="0" dirty="0">
              <a:solidFill>
                <a:srgbClr val="3557E0"/>
              </a:solidFill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018925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a Simple Custom View</a:t>
            </a:r>
          </a:p>
        </p:txBody>
      </p:sp>
      <p:sp>
        <p:nvSpPr>
          <p:cNvPr id="3074" name="Rectangle 2"/>
          <p:cNvSpPr>
            <a:spLocks noGrp="1" noChangeArrowheads="1"/>
          </p:cNvSpPr>
          <p:nvPr>
            <p:ph idx="1"/>
          </p:nvPr>
        </p:nvSpPr>
        <p:spPr>
          <a:xfrm>
            <a:off x="670932" y="1341438"/>
            <a:ext cx="5439355" cy="5414964"/>
          </a:xfrm>
        </p:spPr>
        <p:txBody>
          <a:bodyPr/>
          <a:lstStyle/>
          <a:p>
            <a:r>
              <a:rPr lang="en-US" dirty="0"/>
              <a:t>Go to the </a:t>
            </a:r>
            <a:r>
              <a:rPr lang="en-US" dirty="0">
                <a:solidFill>
                  <a:schemeClr val="accent2"/>
                </a:solidFill>
              </a:rPr>
              <a:t>View</a:t>
            </a:r>
            <a:r>
              <a:rPr lang="en-US" dirty="0"/>
              <a:t> tab of the </a:t>
            </a:r>
            <a:r>
              <a:rPr lang="en-US" dirty="0">
                <a:solidFill>
                  <a:schemeClr val="accent2"/>
                </a:solidFill>
              </a:rPr>
              <a:t>Builder</a:t>
            </a:r>
            <a:r>
              <a:rPr lang="en-US" dirty="0"/>
              <a:t> app.</a:t>
            </a:r>
          </a:p>
          <a:p>
            <a:r>
              <a:rPr lang="en-US" dirty="0"/>
              <a:t>Click </a:t>
            </a:r>
            <a:r>
              <a:rPr lang="en-US" dirty="0">
                <a:solidFill>
                  <a:schemeClr val="accent2"/>
                </a:solidFill>
              </a:rPr>
              <a:t>New</a:t>
            </a:r>
            <a:r>
              <a:rPr lang="en-US" dirty="0"/>
              <a:t>.</a:t>
            </a:r>
          </a:p>
          <a:p>
            <a:r>
              <a:rPr lang="en-US" dirty="0"/>
              <a:t>Click </a:t>
            </a:r>
            <a:r>
              <a:rPr lang="en-US" dirty="0">
                <a:solidFill>
                  <a:schemeClr val="accent2"/>
                </a:solidFill>
              </a:rPr>
              <a:t>Custom</a:t>
            </a:r>
            <a:r>
              <a:rPr lang="en-US" dirty="0"/>
              <a:t> for the type of view.</a:t>
            </a:r>
          </a:p>
          <a:p>
            <a:r>
              <a:rPr lang="en-US" dirty="0"/>
              <a:t>In the </a:t>
            </a:r>
            <a:r>
              <a:rPr lang="en-US" dirty="0">
                <a:solidFill>
                  <a:schemeClr val="accent2"/>
                </a:solidFill>
              </a:rPr>
              <a:t>New View</a:t>
            </a:r>
            <a:r>
              <a:rPr lang="en-US" dirty="0"/>
              <a:t> Dialog enter: </a:t>
            </a:r>
          </a:p>
          <a:p>
            <a:pPr lvl="1"/>
            <a:r>
              <a:rPr lang="en-US" dirty="0"/>
              <a:t>view: </a:t>
            </a:r>
            <a:r>
              <a:rPr lang="en-US" u="sng" dirty="0" err="1"/>
              <a:t>randomZoneAirTemp</a:t>
            </a:r>
            <a:endParaRPr lang="en-US" u="sng" dirty="0"/>
          </a:p>
          <a:p>
            <a:pPr lvl="1"/>
            <a:r>
              <a:rPr lang="en-US" dirty="0"/>
              <a:t>dis: </a:t>
            </a:r>
            <a:r>
              <a:rPr lang="en-US" u="sng" dirty="0"/>
              <a:t>Random Zone Air Temp</a:t>
            </a:r>
          </a:p>
          <a:p>
            <a:r>
              <a:rPr lang="en-US" dirty="0"/>
              <a:t>Click </a:t>
            </a:r>
            <a:r>
              <a:rPr lang="en-US" dirty="0">
                <a:solidFill>
                  <a:schemeClr val="accent2"/>
                </a:solidFill>
              </a:rPr>
              <a:t>Select</a:t>
            </a:r>
            <a:r>
              <a:rPr lang="en-US" dirty="0"/>
              <a:t> and choose SkySpark Essentials.</a:t>
            </a:r>
          </a:p>
          <a:p>
            <a:r>
              <a:rPr lang="en-US" dirty="0"/>
              <a:t>Click </a:t>
            </a:r>
            <a:r>
              <a:rPr lang="en-US" dirty="0">
                <a:solidFill>
                  <a:schemeClr val="accent2"/>
                </a:solidFill>
              </a:rPr>
              <a:t>Ok</a:t>
            </a:r>
            <a:r>
              <a:rPr lang="en-US" dirty="0"/>
              <a:t>.</a:t>
            </a:r>
          </a:p>
          <a:p>
            <a:r>
              <a:rPr lang="en-US" dirty="0"/>
              <a:t>Continue to the next slide.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8584DA-8673-A24C-BE48-A3AA4F8D5B7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3682555" y="8274912"/>
            <a:ext cx="3024187" cy="401638"/>
          </a:xfrm>
        </p:spPr>
        <p:txBody>
          <a:bodyPr/>
          <a:lstStyle/>
          <a:p>
            <a:fld id="{7A0D1767-627C-491E-ACA3-F1A030805EB2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3076" name="AutoShape 4"/>
          <p:cNvSpPr>
            <a:spLocks noChangeArrowheads="1"/>
          </p:cNvSpPr>
          <p:nvPr/>
        </p:nvSpPr>
        <p:spPr bwMode="auto">
          <a:xfrm>
            <a:off x="1908175" y="6858000"/>
            <a:ext cx="1828800" cy="457200"/>
          </a:xfrm>
          <a:prstGeom prst="roundRect">
            <a:avLst>
              <a:gd name="adj" fmla="val 347"/>
            </a:avLst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194EE2D0-9200-D647-B770-1495E5FFBB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0287" y="888037"/>
            <a:ext cx="7104062" cy="242678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A49BD570-9755-F848-AC06-60A7BEC3ED9E}"/>
              </a:ext>
            </a:extLst>
          </p:cNvPr>
          <p:cNvSpPr/>
          <p:nvPr/>
        </p:nvSpPr>
        <p:spPr bwMode="auto">
          <a:xfrm>
            <a:off x="7100887" y="1671105"/>
            <a:ext cx="649460" cy="300039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effectLst/>
              <a:latin typeface="Arial" charset="0"/>
              <a:cs typeface="Arial Unicode MS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4978842-7438-424B-BE8C-05D7E6D86F92}"/>
              </a:ext>
            </a:extLst>
          </p:cNvPr>
          <p:cNvSpPr/>
          <p:nvPr/>
        </p:nvSpPr>
        <p:spPr bwMode="auto">
          <a:xfrm>
            <a:off x="8091487" y="1290105"/>
            <a:ext cx="649460" cy="300039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effectLst/>
              <a:latin typeface="Arial" charset="0"/>
              <a:cs typeface="Arial Unicode MS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25B54B9-45DA-F64B-B6EB-ABFD4EA2767C}"/>
              </a:ext>
            </a:extLst>
          </p:cNvPr>
          <p:cNvSpPr txBox="1"/>
          <p:nvPr/>
        </p:nvSpPr>
        <p:spPr>
          <a:xfrm>
            <a:off x="7870208" y="957184"/>
            <a:ext cx="304800" cy="35355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Avenir Book" panose="02000503020000020003" pitchFamily="2" charset="0"/>
              </a:rPr>
              <a:t>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424E401-11AC-9F4F-B67E-191173939C27}"/>
              </a:ext>
            </a:extLst>
          </p:cNvPr>
          <p:cNvSpPr txBox="1"/>
          <p:nvPr/>
        </p:nvSpPr>
        <p:spPr>
          <a:xfrm>
            <a:off x="6796087" y="1564869"/>
            <a:ext cx="304800" cy="35355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Avenir Book" panose="02000503020000020003" pitchFamily="2" charset="0"/>
              </a:rPr>
              <a:t>2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04EF982-D805-2843-9535-E7876B7A61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7341" y="2352145"/>
            <a:ext cx="4438434" cy="19749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Oval 7"/>
          <p:cNvSpPr/>
          <p:nvPr/>
        </p:nvSpPr>
        <p:spPr bwMode="auto">
          <a:xfrm>
            <a:off x="8701087" y="2687141"/>
            <a:ext cx="1440104" cy="1346275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effectLst/>
              <a:latin typeface="Arial" charset="0"/>
              <a:cs typeface="Arial Unicode MS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5F8C7DB-3FEE-3E4B-BB70-E3096CB6D7A1}"/>
              </a:ext>
            </a:extLst>
          </p:cNvPr>
          <p:cNvSpPr txBox="1"/>
          <p:nvPr/>
        </p:nvSpPr>
        <p:spPr>
          <a:xfrm>
            <a:off x="8821093" y="2361024"/>
            <a:ext cx="304800" cy="35355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Avenir Book" panose="02000503020000020003" pitchFamily="2" charset="0"/>
              </a:rPr>
              <a:t>3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81241D1-8997-C94F-BCE2-6EAC534145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96149" y="4330173"/>
            <a:ext cx="5918200" cy="266634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1" name="Oval 20">
            <a:extLst>
              <a:ext uri="{FF2B5EF4-FFF2-40B4-BE49-F238E27FC236}">
                <a16:creationId xmlns:a16="http://schemas.microsoft.com/office/drawing/2014/main" id="{EF053105-10FC-0442-948D-D8B830B16246}"/>
              </a:ext>
            </a:extLst>
          </p:cNvPr>
          <p:cNvSpPr/>
          <p:nvPr/>
        </p:nvSpPr>
        <p:spPr bwMode="auto">
          <a:xfrm>
            <a:off x="7387895" y="5009724"/>
            <a:ext cx="2532392" cy="593179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effectLst/>
              <a:latin typeface="Arial" charset="0"/>
              <a:cs typeface="Arial Unicode MS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EAB9F15-272E-6944-AB6C-391ED26B509A}"/>
              </a:ext>
            </a:extLst>
          </p:cNvPr>
          <p:cNvSpPr txBox="1"/>
          <p:nvPr/>
        </p:nvSpPr>
        <p:spPr>
          <a:xfrm>
            <a:off x="7281553" y="4805427"/>
            <a:ext cx="304800" cy="35355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Avenir Book" panose="02000503020000020003" pitchFamily="2" charset="0"/>
              </a:rPr>
              <a:t>4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2922229-F629-7645-B49F-0B9C28263EC5}"/>
              </a:ext>
            </a:extLst>
          </p:cNvPr>
          <p:cNvSpPr/>
          <p:nvPr/>
        </p:nvSpPr>
        <p:spPr bwMode="auto">
          <a:xfrm>
            <a:off x="11977687" y="6671638"/>
            <a:ext cx="649460" cy="300039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effectLst/>
              <a:latin typeface="Arial" charset="0"/>
              <a:cs typeface="Arial Unicode MS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87663BD-2E0F-6D47-BF58-39EBC22697EB}"/>
              </a:ext>
            </a:extLst>
          </p:cNvPr>
          <p:cNvSpPr txBox="1"/>
          <p:nvPr/>
        </p:nvSpPr>
        <p:spPr>
          <a:xfrm>
            <a:off x="11596687" y="6565402"/>
            <a:ext cx="304800" cy="35355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Avenir Book" panose="02000503020000020003" pitchFamily="2" charset="0"/>
              </a:rPr>
              <a:t>6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FCADEC4-A45E-084C-8D35-70C8CF3FBFD7}"/>
              </a:ext>
            </a:extLst>
          </p:cNvPr>
          <p:cNvSpPr txBox="1"/>
          <p:nvPr/>
        </p:nvSpPr>
        <p:spPr>
          <a:xfrm>
            <a:off x="7411393" y="6036783"/>
            <a:ext cx="3429000" cy="86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Avenir Book" panose="02000503020000020003" pitchFamily="2" charset="0"/>
              </a:rPr>
              <a:t>Make sure the browser was refreshed or the new app will not appear in the Select dialog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0507FEF-77F4-744D-958A-4D051393AD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88791" y="3448370"/>
            <a:ext cx="3432943" cy="210406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3" name="Oval 22">
            <a:extLst>
              <a:ext uri="{FF2B5EF4-FFF2-40B4-BE49-F238E27FC236}">
                <a16:creationId xmlns:a16="http://schemas.microsoft.com/office/drawing/2014/main" id="{E99630F2-581C-1541-83C0-E12B0AF03451}"/>
              </a:ext>
            </a:extLst>
          </p:cNvPr>
          <p:cNvSpPr/>
          <p:nvPr/>
        </p:nvSpPr>
        <p:spPr bwMode="auto">
          <a:xfrm>
            <a:off x="12191452" y="5602903"/>
            <a:ext cx="649460" cy="300039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effectLst/>
              <a:latin typeface="Arial" charset="0"/>
              <a:cs typeface="Arial Unicode MS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14059DD-8B1D-7F46-A589-7B23635383A1}"/>
              </a:ext>
            </a:extLst>
          </p:cNvPr>
          <p:cNvSpPr txBox="1"/>
          <p:nvPr/>
        </p:nvSpPr>
        <p:spPr>
          <a:xfrm>
            <a:off x="12039052" y="5157007"/>
            <a:ext cx="304800" cy="35355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Avenir Book" panose="02000503020000020003" pitchFamily="2" charset="0"/>
              </a:rPr>
              <a:t>5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226F8891-EFE9-474F-9562-C224BCB1C5AB}"/>
              </a:ext>
            </a:extLst>
          </p:cNvPr>
          <p:cNvSpPr/>
          <p:nvPr/>
        </p:nvSpPr>
        <p:spPr bwMode="auto">
          <a:xfrm>
            <a:off x="11644635" y="4509329"/>
            <a:ext cx="649460" cy="560437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effectLst/>
              <a:latin typeface="Arial" charset="0"/>
              <a:cs typeface="Arial Unicode M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580892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4BF3133-EE8B-6A4C-9172-7E1916ECD9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2286" y="1199322"/>
            <a:ext cx="7492271" cy="439682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073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Edit the View and Define Data Source</a:t>
            </a:r>
          </a:p>
        </p:txBody>
      </p:sp>
      <p:sp>
        <p:nvSpPr>
          <p:cNvPr id="3074" name="Rectangle 2"/>
          <p:cNvSpPr>
            <a:spLocks noGrp="1" noChangeArrowheads="1"/>
          </p:cNvSpPr>
          <p:nvPr>
            <p:ph idx="1"/>
          </p:nvPr>
        </p:nvSpPr>
        <p:spPr>
          <a:xfrm>
            <a:off x="670932" y="1341438"/>
            <a:ext cx="4960671" cy="5414964"/>
          </a:xfrm>
        </p:spPr>
        <p:txBody>
          <a:bodyPr/>
          <a:lstStyle/>
          <a:p>
            <a:r>
              <a:rPr lang="en-US" dirty="0"/>
              <a:t>Double-click on the </a:t>
            </a:r>
            <a:r>
              <a:rPr lang="en-US" dirty="0">
                <a:solidFill>
                  <a:schemeClr val="accent2"/>
                </a:solidFill>
              </a:rPr>
              <a:t>View</a:t>
            </a:r>
            <a:r>
              <a:rPr lang="en-US" dirty="0"/>
              <a:t>.</a:t>
            </a:r>
          </a:p>
          <a:p>
            <a:r>
              <a:rPr lang="en-US" dirty="0"/>
              <a:t>Click on </a:t>
            </a:r>
            <a:r>
              <a:rPr lang="en-US" dirty="0">
                <a:solidFill>
                  <a:schemeClr val="accent2"/>
                </a:solidFill>
              </a:rPr>
              <a:t>Chart</a:t>
            </a:r>
            <a:r>
              <a:rPr lang="en-US" dirty="0"/>
              <a:t> in the pop-up window.</a:t>
            </a:r>
          </a:p>
          <a:p>
            <a:r>
              <a:rPr lang="en-US" dirty="0"/>
              <a:t>Next to the </a:t>
            </a:r>
            <a:r>
              <a:rPr lang="en-US" dirty="0">
                <a:solidFill>
                  <a:schemeClr val="accent2"/>
                </a:solidFill>
              </a:rPr>
              <a:t>$</a:t>
            </a:r>
            <a:r>
              <a:rPr lang="en-US" dirty="0"/>
              <a:t> type the query shown.</a:t>
            </a:r>
          </a:p>
          <a:p>
            <a:pPr lvl="1"/>
            <a:r>
              <a:rPr lang="en-US" dirty="0"/>
              <a:t>This defines the source of data for the view</a:t>
            </a:r>
          </a:p>
          <a:p>
            <a:pPr lvl="1"/>
            <a:r>
              <a:rPr lang="en-US" dirty="0"/>
              <a:t>This axon query returns the past seven days of data for a random zone air temperature sensor</a:t>
            </a:r>
          </a:p>
          <a:p>
            <a:r>
              <a:rPr lang="en-US" dirty="0"/>
              <a:t>Click </a:t>
            </a:r>
            <a:r>
              <a:rPr lang="en-US" dirty="0">
                <a:solidFill>
                  <a:schemeClr val="accent2"/>
                </a:solidFill>
              </a:rPr>
              <a:t>Ok</a:t>
            </a:r>
            <a:r>
              <a:rPr lang="en-US" dirty="0"/>
              <a:t>.</a:t>
            </a:r>
          </a:p>
          <a:p>
            <a:r>
              <a:rPr lang="en-US" dirty="0"/>
              <a:t>Continue to next slide.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A24023-C7B6-9949-B7B9-6B70A80FDF7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0D1767-627C-491E-ACA3-F1A030805EB2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1459154-A7B4-FF4E-A90C-0BA35782545B}"/>
              </a:ext>
            </a:extLst>
          </p:cNvPr>
          <p:cNvSpPr/>
          <p:nvPr/>
        </p:nvSpPr>
        <p:spPr bwMode="auto">
          <a:xfrm>
            <a:off x="7710487" y="3704498"/>
            <a:ext cx="1447800" cy="300039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effectLst/>
              <a:latin typeface="Arial" charset="0"/>
              <a:cs typeface="Arial Unicode MS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3FD5EB-A56E-B641-9FDF-040A700FF02F}"/>
              </a:ext>
            </a:extLst>
          </p:cNvPr>
          <p:cNvSpPr txBox="1"/>
          <p:nvPr/>
        </p:nvSpPr>
        <p:spPr>
          <a:xfrm>
            <a:off x="7313294" y="3650979"/>
            <a:ext cx="304800" cy="35355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Avenir Book" panose="02000503020000020003" pitchFamily="2" charset="0"/>
              </a:rPr>
              <a:t>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9888F6A-BD9E-A949-AC1A-8431545F1BC5}"/>
              </a:ext>
            </a:extLst>
          </p:cNvPr>
          <p:cNvSpPr txBox="1"/>
          <p:nvPr/>
        </p:nvSpPr>
        <p:spPr>
          <a:xfrm>
            <a:off x="5460977" y="6606890"/>
            <a:ext cx="8084264" cy="378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hangingPunct="1">
              <a:spcAft>
                <a:spcPts val="600"/>
              </a:spcAft>
            </a:pP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read(zone and air and temp and sensor).</a:t>
            </a:r>
            <a:r>
              <a:rPr lang="en-US" sz="20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hisRead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pastWeek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A78DBC-512B-0F40-8DD9-2AA66A4D8C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3574" y="4287766"/>
            <a:ext cx="7658100" cy="22479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F2226D9-98B1-5E40-A427-544860CCC304}"/>
              </a:ext>
            </a:extLst>
          </p:cNvPr>
          <p:cNvSpPr txBox="1"/>
          <p:nvPr/>
        </p:nvSpPr>
        <p:spPr>
          <a:xfrm>
            <a:off x="5780713" y="5684837"/>
            <a:ext cx="304800" cy="35355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Avenir Book" panose="02000503020000020003" pitchFamily="2" charset="0"/>
              </a:rPr>
              <a:t>2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3784D2F-4BA9-2642-ABD5-BF2D4D369FC2}"/>
              </a:ext>
            </a:extLst>
          </p:cNvPr>
          <p:cNvSpPr/>
          <p:nvPr/>
        </p:nvSpPr>
        <p:spPr bwMode="auto">
          <a:xfrm>
            <a:off x="8203405" y="5399297"/>
            <a:ext cx="5220177" cy="590340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effectLst/>
              <a:latin typeface="Arial" charset="0"/>
              <a:cs typeface="Arial Unicode MS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93BE3E2-45CD-0B43-AE39-D9203BC4A67D}"/>
              </a:ext>
            </a:extLst>
          </p:cNvPr>
          <p:cNvSpPr txBox="1"/>
          <p:nvPr/>
        </p:nvSpPr>
        <p:spPr>
          <a:xfrm>
            <a:off x="7925605" y="5147331"/>
            <a:ext cx="304800" cy="35355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Avenir Book" panose="02000503020000020003" pitchFamily="2" charset="0"/>
              </a:rPr>
              <a:t>3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E872A0F-03E9-C34C-8659-A79A40A424F4}"/>
              </a:ext>
            </a:extLst>
          </p:cNvPr>
          <p:cNvSpPr/>
          <p:nvPr/>
        </p:nvSpPr>
        <p:spPr bwMode="auto">
          <a:xfrm>
            <a:off x="5970667" y="5977082"/>
            <a:ext cx="1932623" cy="590340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effectLst/>
              <a:latin typeface="Arial" charset="0"/>
              <a:cs typeface="Arial Unicode MS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C232DA7-D291-E84A-8138-C9C71D726E86}"/>
              </a:ext>
            </a:extLst>
          </p:cNvPr>
          <p:cNvSpPr txBox="1"/>
          <p:nvPr/>
        </p:nvSpPr>
        <p:spPr>
          <a:xfrm>
            <a:off x="5780644" y="4336385"/>
            <a:ext cx="4245292" cy="6111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Avenir Book" panose="02000503020000020003" pitchFamily="2" charset="0"/>
              </a:rPr>
              <a:t>When performing a read, don’t assume it will return the same record every time</a:t>
            </a:r>
          </a:p>
        </p:txBody>
      </p:sp>
    </p:spTree>
    <p:extLst>
      <p:ext uri="{BB962C8B-B14F-4D97-AF65-F5344CB8AC3E}">
        <p14:creationId xmlns:p14="http://schemas.microsoft.com/office/powerpoint/2010/main" val="286257754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2EB2A91-6F66-F343-A030-6129BBC5A7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2065" y="1146557"/>
            <a:ext cx="8884372" cy="491327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073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 vert="horz" wrap="square" lIns="0" tIns="38808" rIns="0" bIns="0" numCol="1" anchor="ctr" anchorCtr="0" compatLnSpc="1">
            <a:prstTxWarp prst="textNoShape">
              <a:avLst/>
            </a:prstTxWarp>
          </a:bodyPr>
          <a:lstStyle/>
          <a:p>
            <a: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b="1" dirty="0">
                <a:solidFill>
                  <a:srgbClr val="306091"/>
                </a:solidFill>
              </a:rPr>
              <a:t>First Custom View Completed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725B6A4-F02E-5245-B12C-B40D4D4E9B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0932" y="1341438"/>
            <a:ext cx="3915353" cy="5414964"/>
          </a:xfrm>
        </p:spPr>
        <p:txBody>
          <a:bodyPr/>
          <a:lstStyle/>
          <a:p>
            <a:r>
              <a:rPr lang="en-US" dirty="0"/>
              <a:t>Click </a:t>
            </a:r>
            <a:r>
              <a:rPr lang="en-US" dirty="0" err="1">
                <a:solidFill>
                  <a:schemeClr val="accent2"/>
                </a:solidFill>
              </a:rPr>
              <a:t>Goto</a:t>
            </a:r>
            <a:r>
              <a:rPr lang="en-US" dirty="0"/>
              <a:t> to display the finished view inside the SkySpark Essentials </a:t>
            </a:r>
            <a:r>
              <a:rPr lang="en-US" dirty="0">
                <a:solidFill>
                  <a:schemeClr val="accent2"/>
                </a:solidFill>
              </a:rPr>
              <a:t>App</a:t>
            </a:r>
            <a:r>
              <a:rPr lang="en-US" dirty="0"/>
              <a:t>.</a:t>
            </a:r>
          </a:p>
          <a:p>
            <a:r>
              <a:rPr lang="en-US" dirty="0"/>
              <a:t>Click the </a:t>
            </a:r>
            <a:r>
              <a:rPr lang="en-US" dirty="0">
                <a:solidFill>
                  <a:schemeClr val="accent2"/>
                </a:solidFill>
              </a:rPr>
              <a:t>View Menu </a:t>
            </a:r>
            <a:r>
              <a:rPr lang="en-US" dirty="0"/>
              <a:t>(with the 3 lines).</a:t>
            </a:r>
          </a:p>
          <a:p>
            <a:r>
              <a:rPr lang="en-US" dirty="0"/>
              <a:t>Click </a:t>
            </a:r>
            <a:r>
              <a:rPr lang="en-US" dirty="0">
                <a:solidFill>
                  <a:schemeClr val="accent2"/>
                </a:solidFill>
              </a:rPr>
              <a:t>Edit View</a:t>
            </a:r>
            <a:r>
              <a:rPr lang="en-US" dirty="0"/>
              <a:t> to jump back to the View Builder for the current View.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53BA7D-188E-4046-AF71-9279AC19E18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0D1767-627C-491E-ACA3-F1A030805EB2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3076" name="AutoShape 4"/>
          <p:cNvSpPr>
            <a:spLocks noChangeArrowheads="1"/>
          </p:cNvSpPr>
          <p:nvPr/>
        </p:nvSpPr>
        <p:spPr bwMode="auto">
          <a:xfrm>
            <a:off x="1908175" y="6858000"/>
            <a:ext cx="1828800" cy="457200"/>
          </a:xfrm>
          <a:prstGeom prst="roundRect">
            <a:avLst>
              <a:gd name="adj" fmla="val 347"/>
            </a:avLst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E78A120-EE09-F140-93B0-35E64B433BC1}"/>
              </a:ext>
            </a:extLst>
          </p:cNvPr>
          <p:cNvSpPr/>
          <p:nvPr/>
        </p:nvSpPr>
        <p:spPr bwMode="auto">
          <a:xfrm>
            <a:off x="11965780" y="1647049"/>
            <a:ext cx="533400" cy="277358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effectLst/>
              <a:latin typeface="Arial" charset="0"/>
              <a:cs typeface="Arial Unicode MS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DC34A24-61A0-184B-891E-031E739C2DCF}"/>
              </a:ext>
            </a:extLst>
          </p:cNvPr>
          <p:cNvSpPr txBox="1"/>
          <p:nvPr/>
        </p:nvSpPr>
        <p:spPr>
          <a:xfrm>
            <a:off x="11584780" y="1619606"/>
            <a:ext cx="304800" cy="35355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Avenir Book" panose="02000503020000020003" pitchFamily="2" charset="0"/>
              </a:rPr>
              <a:t>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8D1240-D5AA-1043-9DFD-A672C300EB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5287" y="5219478"/>
            <a:ext cx="5270502" cy="179239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774E460C-3F5D-244F-8D2C-A787E0DE5388}"/>
              </a:ext>
            </a:extLst>
          </p:cNvPr>
          <p:cNvSpPr/>
          <p:nvPr/>
        </p:nvSpPr>
        <p:spPr bwMode="auto">
          <a:xfrm>
            <a:off x="11904660" y="5605173"/>
            <a:ext cx="533400" cy="277358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effectLst/>
              <a:latin typeface="Arial" charset="0"/>
              <a:cs typeface="Arial Unicode MS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21DACAD-ABA4-CD4F-94BF-E81A19707CEA}"/>
              </a:ext>
            </a:extLst>
          </p:cNvPr>
          <p:cNvSpPr txBox="1"/>
          <p:nvPr/>
        </p:nvSpPr>
        <p:spPr>
          <a:xfrm>
            <a:off x="11523660" y="5577730"/>
            <a:ext cx="304800" cy="35355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Avenir Book" panose="02000503020000020003" pitchFamily="2" charset="0"/>
              </a:rPr>
              <a:t>2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214F877-3278-5149-A36A-B4DCC0879976}"/>
              </a:ext>
            </a:extLst>
          </p:cNvPr>
          <p:cNvSpPr/>
          <p:nvPr/>
        </p:nvSpPr>
        <p:spPr bwMode="auto">
          <a:xfrm>
            <a:off x="10380660" y="6006723"/>
            <a:ext cx="1752600" cy="277358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effectLst/>
              <a:latin typeface="Arial" charset="0"/>
              <a:cs typeface="Arial Unicode MS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0C30CC0-05EC-FA40-A053-185A6352ED9C}"/>
              </a:ext>
            </a:extLst>
          </p:cNvPr>
          <p:cNvSpPr txBox="1"/>
          <p:nvPr/>
        </p:nvSpPr>
        <p:spPr>
          <a:xfrm>
            <a:off x="9999660" y="5979280"/>
            <a:ext cx="304800" cy="35355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Avenir Book" panose="02000503020000020003" pitchFamily="2" charset="0"/>
              </a:rPr>
              <a:t>3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FD6D2F5-08BE-5E41-A695-A4BF06C507FA}"/>
              </a:ext>
            </a:extLst>
          </p:cNvPr>
          <p:cNvSpPr txBox="1"/>
          <p:nvPr/>
        </p:nvSpPr>
        <p:spPr>
          <a:xfrm>
            <a:off x="4479202" y="6260474"/>
            <a:ext cx="2971800" cy="6111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Avenir Book" panose="02000503020000020003" pitchFamily="2" charset="0"/>
              </a:rPr>
              <a:t>Double-click on the View to edit in the future</a:t>
            </a:r>
          </a:p>
        </p:txBody>
      </p:sp>
    </p:spTree>
    <p:extLst>
      <p:ext uri="{BB962C8B-B14F-4D97-AF65-F5344CB8AC3E}">
        <p14:creationId xmlns:p14="http://schemas.microsoft.com/office/powerpoint/2010/main" val="58040404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UX – Making Data Analytics Meaningful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make analytic results useful, visualizations should be easy for operators to understand and act on.</a:t>
            </a:r>
          </a:p>
          <a:p>
            <a:r>
              <a:rPr lang="en-US" dirty="0"/>
              <a:t>If the process of creating visualizations requires significant cost/effort the value of analytics is diminished. </a:t>
            </a:r>
          </a:p>
          <a:p>
            <a:r>
              <a:rPr lang="en-US" dirty="0"/>
              <a:t>SkyFoundry addresses this challenge with automatically generated </a:t>
            </a:r>
            <a:r>
              <a:rPr lang="en-US" dirty="0">
                <a:solidFill>
                  <a:schemeClr val="accent2"/>
                </a:solidFill>
              </a:rPr>
              <a:t>Apps</a:t>
            </a:r>
            <a:r>
              <a:rPr lang="en-US" dirty="0"/>
              <a:t> and custom views created with the </a:t>
            </a:r>
            <a:r>
              <a:rPr lang="en-US" dirty="0">
                <a:solidFill>
                  <a:schemeClr val="accent2"/>
                </a:solidFill>
              </a:rPr>
              <a:t>View Builder</a:t>
            </a:r>
            <a:r>
              <a:rPr lang="en-US" dirty="0"/>
              <a:t> tool.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F6DBE8-E83D-8F40-9BB5-502AF515F102}"/>
              </a:ext>
            </a:extLst>
          </p:cNvPr>
          <p:cNvSpPr>
            <a:spLocks noGrp="1"/>
          </p:cNvSpPr>
          <p:nvPr>
            <p:ph type="sldNum" idx="10"/>
          </p:nvPr>
        </p:nvSpPr>
        <p:spPr>
          <a:xfrm>
            <a:off x="12658725" y="7086600"/>
            <a:ext cx="781050" cy="473075"/>
          </a:xfrm>
          <a:prstGeom prst="rect">
            <a:avLst/>
          </a:prstGeom>
        </p:spPr>
        <p:txBody>
          <a:bodyPr/>
          <a:lstStyle/>
          <a:p>
            <a:fld id="{7A0D1767-627C-491E-ACA3-F1A030805EB2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ABC3C5B7-D2BD-F941-9AAC-EDA6101032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7087" y="1798203"/>
            <a:ext cx="6179520" cy="4501434"/>
          </a:xfrm>
          <a:prstGeom prst="rect">
            <a:avLst/>
          </a:prstGeom>
          <a:ln>
            <a:solidFill>
              <a:srgbClr val="000000">
                <a:shade val="50000"/>
              </a:srgbClr>
            </a:solidFill>
          </a:ln>
        </p:spPr>
      </p:pic>
    </p:spTree>
    <p:extLst>
      <p:ext uri="{BB962C8B-B14F-4D97-AF65-F5344CB8AC3E}">
        <p14:creationId xmlns:p14="http://schemas.microsoft.com/office/powerpoint/2010/main" val="11044225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1CC4B5-CA2F-7448-B3C7-A445AA354DD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Using Variables in Views - Allowing Users to Dynamically Change the Displayed Data</a:t>
            </a:r>
          </a:p>
        </p:txBody>
      </p:sp>
    </p:spTree>
    <p:extLst>
      <p:ext uri="{BB962C8B-B14F-4D97-AF65-F5344CB8AC3E}">
        <p14:creationId xmlns:p14="http://schemas.microsoft.com/office/powerpoint/2010/main" val="11393789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Variables</a:t>
            </a:r>
          </a:p>
        </p:txBody>
      </p:sp>
      <p:sp>
        <p:nvSpPr>
          <p:cNvPr id="3074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Look at this Axon query: </a:t>
            </a:r>
          </a:p>
          <a:p>
            <a:r>
              <a:rPr lang="en-US" dirty="0"/>
              <a:t>Note that anything surrounded by the handlebars </a:t>
            </a:r>
            <a:r>
              <a:rPr lang="en-US" dirty="0">
                <a:solidFill>
                  <a:srgbClr val="00B050"/>
                </a:solidFill>
              </a:rPr>
              <a:t>{{ }} </a:t>
            </a:r>
            <a:r>
              <a:rPr lang="en-US" dirty="0"/>
              <a:t>symbols is a variable, which is </a:t>
            </a:r>
            <a:r>
              <a:rPr lang="en-US" dirty="0">
                <a:solidFill>
                  <a:schemeClr val="accent2"/>
                </a:solidFill>
              </a:rPr>
              <a:t>points</a:t>
            </a:r>
            <a:r>
              <a:rPr lang="en-US" dirty="0"/>
              <a:t> and </a:t>
            </a:r>
            <a:r>
              <a:rPr lang="en-US" dirty="0">
                <a:solidFill>
                  <a:schemeClr val="accent2"/>
                </a:solidFill>
              </a:rPr>
              <a:t>span</a:t>
            </a:r>
            <a:r>
              <a:rPr lang="en-US" dirty="0"/>
              <a:t> in this example.</a:t>
            </a:r>
          </a:p>
          <a:p>
            <a:r>
              <a:rPr lang="en-US" dirty="0"/>
              <a:t>When accessing a </a:t>
            </a:r>
            <a:r>
              <a:rPr lang="en-US" dirty="0">
                <a:solidFill>
                  <a:schemeClr val="accent2"/>
                </a:solidFill>
              </a:rPr>
              <a:t>View</a:t>
            </a:r>
            <a:r>
              <a:rPr lang="en-US" dirty="0"/>
              <a:t> that has variables of type </a:t>
            </a:r>
            <a:r>
              <a:rPr lang="en-US" dirty="0">
                <a:solidFill>
                  <a:srgbClr val="00B050"/>
                </a:solidFill>
              </a:rPr>
              <a:t>input</a:t>
            </a:r>
            <a:r>
              <a:rPr lang="en-US" dirty="0"/>
              <a:t> in the data source, the variables are replaced with values from a picker in the UI.</a:t>
            </a:r>
          </a:p>
          <a:p>
            <a:r>
              <a:rPr lang="en-US" dirty="0"/>
              <a:t>The code above automatically generates pickers in the UI for multiple </a:t>
            </a:r>
            <a:r>
              <a:rPr lang="en-US" dirty="0">
                <a:solidFill>
                  <a:srgbClr val="00B050"/>
                </a:solidFill>
              </a:rPr>
              <a:t>point</a:t>
            </a:r>
            <a:r>
              <a:rPr lang="en-US" dirty="0"/>
              <a:t> records and a span/date-range.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3236EDF-642F-DC41-BBF2-2169FF9FC14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0D1767-627C-491E-ACA3-F1A030805EB2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0A91A5C-D60C-C54C-B29E-CC72C1E160DF}"/>
              </a:ext>
            </a:extLst>
          </p:cNvPr>
          <p:cNvSpPr txBox="1"/>
          <p:nvPr/>
        </p:nvSpPr>
        <p:spPr>
          <a:xfrm>
            <a:off x="5348287" y="1362812"/>
            <a:ext cx="6811480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hangingPunct="1">
              <a:spcAft>
                <a:spcPts val="600"/>
              </a:spcAft>
            </a:pPr>
            <a:r>
              <a:rPr lang="en-US" sz="24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readByIds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({{points}}).</a:t>
            </a:r>
            <a:r>
              <a:rPr lang="en-US" sz="24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hisRead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({{span}})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812D3FDC-F3B4-5F45-AC75-59B6C29505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" y="6675437"/>
            <a:ext cx="13349287" cy="41116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28224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ts val="1425"/>
              </a:spcAft>
              <a:buClr>
                <a:srgbClr val="000000"/>
              </a:buClr>
              <a:buSzPct val="100000"/>
              <a:buFont typeface="Times New Roman" pitchFamily="16" charset="0"/>
              <a:defRPr sz="3200">
                <a:solidFill>
                  <a:srgbClr val="000000"/>
                </a:solidFill>
                <a:latin typeface="Calibri"/>
                <a:ea typeface="+mn-ea"/>
                <a:cs typeface="+mn-cs"/>
              </a:defRPr>
            </a:lvl1pPr>
            <a:lvl2pPr marL="742950" indent="-285750" algn="l" defTabSz="457200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ts val="1138"/>
              </a:spcAft>
              <a:buClr>
                <a:srgbClr val="000000"/>
              </a:buClr>
              <a:buSzPct val="100000"/>
              <a:buFont typeface="Times New Roman" pitchFamily="16" charset="0"/>
              <a:defRPr sz="2800">
                <a:solidFill>
                  <a:srgbClr val="000000"/>
                </a:solidFill>
                <a:latin typeface="Calibri"/>
                <a:cs typeface="+mn-cs"/>
              </a:defRPr>
            </a:lvl2pPr>
            <a:lvl3pPr marL="1143000" indent="-228600" algn="l" defTabSz="457200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ts val="850"/>
              </a:spcAft>
              <a:buClr>
                <a:srgbClr val="000000"/>
              </a:buClr>
              <a:buSzPct val="100000"/>
              <a:buFont typeface="Times New Roman" pitchFamily="16" charset="0"/>
              <a:defRPr sz="2400">
                <a:solidFill>
                  <a:srgbClr val="000000"/>
                </a:solidFill>
                <a:latin typeface="Calibri"/>
                <a:cs typeface="+mn-cs"/>
              </a:defRPr>
            </a:lvl3pPr>
            <a:lvl4pPr marL="1600200" indent="-228600" algn="l" defTabSz="457200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ts val="575"/>
              </a:spcAft>
              <a:buClr>
                <a:srgbClr val="000000"/>
              </a:buClr>
              <a:buSzPct val="100000"/>
              <a:buFont typeface="Times New Roman" pitchFamily="16" charset="0"/>
              <a:defRPr sz="2000">
                <a:solidFill>
                  <a:srgbClr val="000000"/>
                </a:solidFill>
                <a:latin typeface="Calibri"/>
                <a:cs typeface="+mn-cs"/>
              </a:defRPr>
            </a:lvl4pPr>
            <a:lvl5pPr marL="2057400" indent="-228600" algn="l" defTabSz="457200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itchFamily="16" charset="0"/>
              <a:defRPr sz="2000">
                <a:solidFill>
                  <a:srgbClr val="000000"/>
                </a:solidFill>
                <a:latin typeface="Calibri"/>
                <a:cs typeface="+mn-cs"/>
              </a:defRPr>
            </a:lvl5pPr>
            <a:lvl6pPr marL="2514600" indent="-228600" algn="l" defTabSz="457200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itchFamily="16" charset="0"/>
              <a:defRPr sz="2000">
                <a:solidFill>
                  <a:srgbClr val="000000"/>
                </a:solidFill>
                <a:latin typeface="+mn-lt"/>
                <a:cs typeface="+mn-cs"/>
              </a:defRPr>
            </a:lvl6pPr>
            <a:lvl7pPr marL="2971800" indent="-228600" algn="l" defTabSz="457200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itchFamily="16" charset="0"/>
              <a:defRPr sz="2000">
                <a:solidFill>
                  <a:srgbClr val="000000"/>
                </a:solidFill>
                <a:latin typeface="+mn-lt"/>
                <a:cs typeface="+mn-cs"/>
              </a:defRPr>
            </a:lvl7pPr>
            <a:lvl8pPr marL="3429000" indent="-228600" algn="l" defTabSz="457200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itchFamily="16" charset="0"/>
              <a:defRPr sz="2000">
                <a:solidFill>
                  <a:srgbClr val="000000"/>
                </a:solidFill>
                <a:latin typeface="+mn-lt"/>
                <a:cs typeface="+mn-cs"/>
              </a:defRPr>
            </a:lvl8pPr>
            <a:lvl9pPr marL="3886200" indent="-228600" algn="l" defTabSz="457200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itchFamily="16" charset="0"/>
              <a:defRPr sz="2000">
                <a:solidFill>
                  <a:srgbClr val="000000"/>
                </a:solidFill>
                <a:latin typeface="+mn-lt"/>
                <a:cs typeface="+mn-cs"/>
              </a:defRPr>
            </a:lvl9pPr>
          </a:lstStyle>
          <a:p>
            <a:pPr marL="107950" indent="0" algn="ctr">
              <a:buSzPct val="4500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sz="2400" dirty="0">
                <a:latin typeface="Avenir Book" panose="02000503020000020003" pitchFamily="2" charset="0"/>
              </a:rPr>
              <a:t>View Variables Documentation: </a:t>
            </a:r>
            <a:r>
              <a:rPr lang="en-US" sz="2400" u="sng" kern="0" dirty="0">
                <a:solidFill>
                  <a:srgbClr val="3557E0"/>
                </a:solidFill>
                <a:latin typeface="Avenir Book" panose="02000503020000020003" pitchFamily="2" charset="0"/>
              </a:rPr>
              <a:t>https://</a:t>
            </a:r>
            <a:r>
              <a:rPr lang="en-US" sz="2400" u="sng" kern="0" dirty="0" err="1">
                <a:solidFill>
                  <a:srgbClr val="3557E0"/>
                </a:solidFill>
                <a:latin typeface="Avenir Book" panose="02000503020000020003" pitchFamily="2" charset="0"/>
              </a:rPr>
              <a:t>skyfoundry.com</a:t>
            </a:r>
            <a:r>
              <a:rPr lang="en-US" sz="2400" u="sng" kern="0" dirty="0">
                <a:solidFill>
                  <a:srgbClr val="3557E0"/>
                </a:solidFill>
                <a:latin typeface="Avenir Book" panose="02000503020000020003" pitchFamily="2" charset="0"/>
              </a:rPr>
              <a:t>/doc/</a:t>
            </a:r>
            <a:r>
              <a:rPr lang="en-US" sz="2400" u="sng" kern="0" dirty="0" err="1">
                <a:solidFill>
                  <a:srgbClr val="3557E0"/>
                </a:solidFill>
                <a:latin typeface="Avenir Book" panose="02000503020000020003" pitchFamily="2" charset="0"/>
              </a:rPr>
              <a:t>docFresco</a:t>
            </a:r>
            <a:r>
              <a:rPr lang="en-US" sz="2400" u="sng" kern="0" dirty="0">
                <a:solidFill>
                  <a:srgbClr val="3557E0"/>
                </a:solidFill>
                <a:latin typeface="Avenir Book" panose="02000503020000020003" pitchFamily="2" charset="0"/>
              </a:rPr>
              <a:t>/</a:t>
            </a:r>
            <a:r>
              <a:rPr lang="en-US" sz="2400" u="sng" kern="0" dirty="0" err="1">
                <a:solidFill>
                  <a:srgbClr val="3557E0"/>
                </a:solidFill>
                <a:latin typeface="Avenir Book" panose="02000503020000020003" pitchFamily="2" charset="0"/>
              </a:rPr>
              <a:t>Views#vars</a:t>
            </a:r>
            <a:endParaRPr lang="en-US" sz="2400" u="sng" kern="0" dirty="0">
              <a:solidFill>
                <a:srgbClr val="3557E0"/>
              </a:solidFill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830593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a View with a Custom Layout</a:t>
            </a:r>
          </a:p>
        </p:txBody>
      </p:sp>
      <p:sp>
        <p:nvSpPr>
          <p:cNvPr id="3074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Navigate to the </a:t>
            </a:r>
            <a:r>
              <a:rPr lang="en-US" dirty="0">
                <a:solidFill>
                  <a:schemeClr val="accent2"/>
                </a:solidFill>
              </a:rPr>
              <a:t>Builder</a:t>
            </a:r>
            <a:r>
              <a:rPr lang="en-US" dirty="0"/>
              <a:t> app </a:t>
            </a:r>
            <a:r>
              <a:rPr lang="en-US" dirty="0">
                <a:solidFill>
                  <a:schemeClr val="accent2"/>
                </a:solidFill>
              </a:rPr>
              <a:t>View</a:t>
            </a:r>
            <a:r>
              <a:rPr lang="en-US" dirty="0"/>
              <a:t> tab.</a:t>
            </a:r>
          </a:p>
          <a:p>
            <a:r>
              <a:rPr lang="en-US" dirty="0"/>
              <a:t>Click </a:t>
            </a:r>
            <a:r>
              <a:rPr lang="en-US" dirty="0">
                <a:solidFill>
                  <a:schemeClr val="accent2"/>
                </a:solidFill>
              </a:rPr>
              <a:t>New</a:t>
            </a:r>
            <a:r>
              <a:rPr lang="en-US" dirty="0"/>
              <a:t>.</a:t>
            </a:r>
          </a:p>
          <a:p>
            <a:r>
              <a:rPr lang="en-US" dirty="0"/>
              <a:t>Click the </a:t>
            </a:r>
            <a:r>
              <a:rPr lang="en-US" dirty="0">
                <a:solidFill>
                  <a:schemeClr val="accent2"/>
                </a:solidFill>
              </a:rPr>
              <a:t>Custom</a:t>
            </a:r>
            <a:r>
              <a:rPr lang="en-US" dirty="0"/>
              <a:t> type.</a:t>
            </a:r>
          </a:p>
          <a:p>
            <a:r>
              <a:rPr lang="en-US" dirty="0"/>
              <a:t>Enter the details for this </a:t>
            </a:r>
            <a:r>
              <a:rPr lang="en-US" dirty="0">
                <a:solidFill>
                  <a:schemeClr val="accent2"/>
                </a:solidFill>
              </a:rPr>
              <a:t>View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view: </a:t>
            </a:r>
            <a:r>
              <a:rPr lang="en-US" u="sng" dirty="0" err="1"/>
              <a:t>tableWithVariables</a:t>
            </a:r>
            <a:endParaRPr lang="en-US" u="sng" dirty="0"/>
          </a:p>
          <a:p>
            <a:pPr lvl="1"/>
            <a:r>
              <a:rPr lang="en-US" dirty="0"/>
              <a:t>dis: </a:t>
            </a:r>
            <a:r>
              <a:rPr lang="en-US" u="sng" dirty="0"/>
              <a:t>Table With Variables</a:t>
            </a:r>
          </a:p>
          <a:p>
            <a:pPr lvl="1"/>
            <a:r>
              <a:rPr lang="en-US" dirty="0" err="1"/>
              <a:t>appName</a:t>
            </a:r>
            <a:r>
              <a:rPr lang="en-US" dirty="0"/>
              <a:t>: </a:t>
            </a:r>
            <a:r>
              <a:rPr lang="en-US" u="sng" dirty="0" err="1"/>
              <a:t>skysparkEssentials</a:t>
            </a:r>
            <a:endParaRPr lang="en-US" u="sng" dirty="0"/>
          </a:p>
          <a:p>
            <a:r>
              <a:rPr lang="en-US" dirty="0"/>
              <a:t>Click </a:t>
            </a:r>
            <a:r>
              <a:rPr lang="en-US" dirty="0">
                <a:solidFill>
                  <a:schemeClr val="accent2"/>
                </a:solidFill>
              </a:rPr>
              <a:t>Ok</a:t>
            </a:r>
            <a:r>
              <a:rPr lang="en-US" dirty="0"/>
              <a:t>.</a:t>
            </a:r>
          </a:p>
          <a:p>
            <a:r>
              <a:rPr lang="en-US" dirty="0"/>
              <a:t>Continue to next slide.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5ACF04-6877-034F-811D-E07CC90B5CF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0D1767-627C-491E-ACA3-F1A030805EB2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AF1275-9904-D34D-9DFA-4A229E85A4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2180" y="1143644"/>
            <a:ext cx="5994400" cy="269565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0BF911F-87C5-3546-86D9-18FFBF887F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5519" y="3961814"/>
            <a:ext cx="6506155" cy="292578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4028E162-1486-F64D-9900-3558D3885C96}"/>
              </a:ext>
            </a:extLst>
          </p:cNvPr>
          <p:cNvSpPr/>
          <p:nvPr/>
        </p:nvSpPr>
        <p:spPr bwMode="auto">
          <a:xfrm>
            <a:off x="11063287" y="1815430"/>
            <a:ext cx="1440104" cy="1346275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effectLst/>
              <a:latin typeface="Arial" charset="0"/>
              <a:cs typeface="Arial Unicode MS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B80E67-9AB8-CC49-B091-AD024E93603A}"/>
              </a:ext>
            </a:extLst>
          </p:cNvPr>
          <p:cNvSpPr txBox="1"/>
          <p:nvPr/>
        </p:nvSpPr>
        <p:spPr>
          <a:xfrm>
            <a:off x="11183293" y="1489313"/>
            <a:ext cx="304800" cy="35355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Avenir Book" panose="02000503020000020003" pitchFamily="2" charset="0"/>
              </a:rPr>
              <a:t>3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01DC607-58AA-1F4B-938D-030E92184AC5}"/>
              </a:ext>
            </a:extLst>
          </p:cNvPr>
          <p:cNvSpPr/>
          <p:nvPr/>
        </p:nvSpPr>
        <p:spPr bwMode="auto">
          <a:xfrm>
            <a:off x="7100887" y="4517550"/>
            <a:ext cx="2362200" cy="1346275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effectLst/>
              <a:latin typeface="Arial" charset="0"/>
              <a:cs typeface="Arial Unicode MS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B183A15-2B81-2D42-AA46-9B0D51C0B2E6}"/>
              </a:ext>
            </a:extLst>
          </p:cNvPr>
          <p:cNvSpPr txBox="1"/>
          <p:nvPr/>
        </p:nvSpPr>
        <p:spPr>
          <a:xfrm>
            <a:off x="7558087" y="4136867"/>
            <a:ext cx="304800" cy="35355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Avenir Book" panose="02000503020000020003" pitchFamily="2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02140336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Define View Data Source with Variables</a:t>
            </a:r>
          </a:p>
        </p:txBody>
      </p:sp>
      <p:sp>
        <p:nvSpPr>
          <p:cNvPr id="3074" name="Rectangle 2"/>
          <p:cNvSpPr>
            <a:spLocks noGrp="1" noChangeArrowheads="1"/>
          </p:cNvSpPr>
          <p:nvPr>
            <p:ph idx="1"/>
          </p:nvPr>
        </p:nvSpPr>
        <p:spPr>
          <a:xfrm>
            <a:off x="670932" y="1341438"/>
            <a:ext cx="5889095" cy="5414964"/>
          </a:xfrm>
        </p:spPr>
        <p:txBody>
          <a:bodyPr/>
          <a:lstStyle/>
          <a:p>
            <a:r>
              <a:rPr lang="en-US" dirty="0"/>
              <a:t>Double-click on the </a:t>
            </a:r>
            <a:r>
              <a:rPr lang="en-US" dirty="0">
                <a:solidFill>
                  <a:schemeClr val="accent2"/>
                </a:solidFill>
              </a:rPr>
              <a:t>View</a:t>
            </a:r>
            <a:r>
              <a:rPr lang="en-US" dirty="0"/>
              <a:t>.</a:t>
            </a:r>
          </a:p>
          <a:p>
            <a:r>
              <a:rPr lang="en-US" dirty="0"/>
              <a:t>Confirm </a:t>
            </a:r>
            <a:r>
              <a:rPr lang="en-US" dirty="0">
                <a:solidFill>
                  <a:schemeClr val="accent2"/>
                </a:solidFill>
              </a:rPr>
              <a:t>Table</a:t>
            </a:r>
            <a:r>
              <a:rPr lang="en-US" dirty="0"/>
              <a:t> is selected in the pop-up window.</a:t>
            </a:r>
          </a:p>
          <a:p>
            <a:r>
              <a:rPr lang="en-US" dirty="0"/>
              <a:t>Enter the Axon query shown.</a:t>
            </a:r>
          </a:p>
          <a:p>
            <a:r>
              <a:rPr lang="en-US" dirty="0"/>
              <a:t>Click the </a:t>
            </a:r>
            <a:r>
              <a:rPr lang="en-US" dirty="0">
                <a:solidFill>
                  <a:schemeClr val="accent2"/>
                </a:solidFill>
              </a:rPr>
              <a:t>Vars</a:t>
            </a:r>
            <a:r>
              <a:rPr lang="en-US" dirty="0"/>
              <a:t> tab.</a:t>
            </a:r>
          </a:p>
          <a:p>
            <a:r>
              <a:rPr lang="en-US" dirty="0"/>
              <a:t>Continue to next slide.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5ACF04-6877-034F-811D-E07CC90B5CF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0D1767-627C-491E-ACA3-F1A030805EB2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371E5F9-5FAF-1A4B-8A1C-8B57940430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3192" y="1114734"/>
            <a:ext cx="6841647" cy="45847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9F095C6-5102-2648-B206-1AB0126A06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5687" y="4401015"/>
            <a:ext cx="5835650" cy="182690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08E9934-135A-C24A-AFFA-5B4F58FBDD5C}"/>
              </a:ext>
            </a:extLst>
          </p:cNvPr>
          <p:cNvSpPr txBox="1"/>
          <p:nvPr/>
        </p:nvSpPr>
        <p:spPr>
          <a:xfrm>
            <a:off x="7555165" y="6458428"/>
            <a:ext cx="5686172" cy="378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hangingPunct="1">
              <a:spcAft>
                <a:spcPts val="600"/>
              </a:spcAft>
            </a:pPr>
            <a:r>
              <a:rPr lang="en-US" sz="20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readByIds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({{points}}).</a:t>
            </a:r>
            <a:r>
              <a:rPr lang="en-US" sz="20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hisRead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({{span}})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401C5EE-2872-C746-8D48-B1DB49345B49}"/>
              </a:ext>
            </a:extLst>
          </p:cNvPr>
          <p:cNvSpPr/>
          <p:nvPr/>
        </p:nvSpPr>
        <p:spPr bwMode="auto">
          <a:xfrm>
            <a:off x="11520487" y="4389437"/>
            <a:ext cx="476918" cy="381000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effectLst/>
              <a:latin typeface="Arial" charset="0"/>
              <a:cs typeface="Arial Unicode MS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E997CB3-03A1-CE45-AAFF-A00BD10CA86F}"/>
              </a:ext>
            </a:extLst>
          </p:cNvPr>
          <p:cNvSpPr txBox="1"/>
          <p:nvPr/>
        </p:nvSpPr>
        <p:spPr>
          <a:xfrm>
            <a:off x="11229311" y="4109985"/>
            <a:ext cx="304800" cy="35355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Avenir Book" panose="02000503020000020003" pitchFamily="2" charset="0"/>
              </a:rPr>
              <a:t>4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8FB7798-C370-044B-838E-1AA7CF9F07AB}"/>
              </a:ext>
            </a:extLst>
          </p:cNvPr>
          <p:cNvSpPr/>
          <p:nvPr/>
        </p:nvSpPr>
        <p:spPr bwMode="auto">
          <a:xfrm>
            <a:off x="8179291" y="3667920"/>
            <a:ext cx="1359995" cy="381000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effectLst/>
              <a:latin typeface="Arial" charset="0"/>
              <a:cs typeface="Arial Unicode MS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144ADA-1461-2A44-B72A-5F5E7258C696}"/>
              </a:ext>
            </a:extLst>
          </p:cNvPr>
          <p:cNvSpPr txBox="1"/>
          <p:nvPr/>
        </p:nvSpPr>
        <p:spPr>
          <a:xfrm>
            <a:off x="7786687" y="3344047"/>
            <a:ext cx="304800" cy="35355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Avenir Book" panose="02000503020000020003" pitchFamily="2" charset="0"/>
              </a:rPr>
              <a:t>1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3A01D60-9F96-3145-939E-29E407099C6A}"/>
              </a:ext>
            </a:extLst>
          </p:cNvPr>
          <p:cNvSpPr/>
          <p:nvPr/>
        </p:nvSpPr>
        <p:spPr bwMode="auto">
          <a:xfrm>
            <a:off x="7634287" y="5466256"/>
            <a:ext cx="1359995" cy="381000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effectLst/>
              <a:latin typeface="Arial" charset="0"/>
              <a:cs typeface="Arial Unicode MS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D6078A9-B4EF-7D4E-9A38-BFCEA49F1BF3}"/>
              </a:ext>
            </a:extLst>
          </p:cNvPr>
          <p:cNvSpPr txBox="1"/>
          <p:nvPr/>
        </p:nvSpPr>
        <p:spPr>
          <a:xfrm>
            <a:off x="7367587" y="5137687"/>
            <a:ext cx="304800" cy="35355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Avenir Book" panose="02000503020000020003" pitchFamily="2" charset="0"/>
              </a:rPr>
              <a:t>2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36E9EE8-226A-EE4A-A4DD-9018E8EA9DC5}"/>
              </a:ext>
            </a:extLst>
          </p:cNvPr>
          <p:cNvSpPr/>
          <p:nvPr/>
        </p:nvSpPr>
        <p:spPr bwMode="auto">
          <a:xfrm>
            <a:off x="9265177" y="5360827"/>
            <a:ext cx="3322110" cy="381000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effectLst/>
              <a:latin typeface="Arial" charset="0"/>
              <a:cs typeface="Arial Unicode MS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D5333F2-7DA2-C649-8110-E13164264ACA}"/>
              </a:ext>
            </a:extLst>
          </p:cNvPr>
          <p:cNvSpPr txBox="1"/>
          <p:nvPr/>
        </p:nvSpPr>
        <p:spPr>
          <a:xfrm>
            <a:off x="9386886" y="5008001"/>
            <a:ext cx="304800" cy="35355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Avenir Book" panose="02000503020000020003" pitchFamily="2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401214746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Configuring Variables for a View</a:t>
            </a:r>
          </a:p>
        </p:txBody>
      </p:sp>
      <p:sp>
        <p:nvSpPr>
          <p:cNvPr id="3074" name="Rectangle 2"/>
          <p:cNvSpPr>
            <a:spLocks noGrp="1" noChangeArrowheads="1"/>
          </p:cNvSpPr>
          <p:nvPr>
            <p:ph idx="1"/>
          </p:nvPr>
        </p:nvSpPr>
        <p:spPr>
          <a:xfrm>
            <a:off x="670932" y="1341438"/>
            <a:ext cx="5502748" cy="5414964"/>
          </a:xfrm>
        </p:spPr>
        <p:txBody>
          <a:bodyPr/>
          <a:lstStyle/>
          <a:p>
            <a:r>
              <a:rPr lang="en-US" dirty="0"/>
              <a:t>On the </a:t>
            </a:r>
            <a:r>
              <a:rPr lang="en-US" dirty="0">
                <a:solidFill>
                  <a:schemeClr val="accent2"/>
                </a:solidFill>
              </a:rPr>
              <a:t>Vars</a:t>
            </a:r>
            <a:r>
              <a:rPr lang="en-US" dirty="0"/>
              <a:t> tab note that the </a:t>
            </a:r>
            <a:r>
              <a:rPr lang="en-US" dirty="0">
                <a:solidFill>
                  <a:schemeClr val="accent2"/>
                </a:solidFill>
              </a:rPr>
              <a:t>points</a:t>
            </a:r>
            <a:r>
              <a:rPr lang="en-US" dirty="0"/>
              <a:t> and </a:t>
            </a:r>
            <a:r>
              <a:rPr lang="en-US" dirty="0">
                <a:solidFill>
                  <a:schemeClr val="accent2"/>
                </a:solidFill>
              </a:rPr>
              <a:t>span</a:t>
            </a:r>
            <a:r>
              <a:rPr lang="en-US" dirty="0"/>
              <a:t> variables are automatically created.</a:t>
            </a:r>
          </a:p>
          <a:p>
            <a:r>
              <a:rPr lang="en-US" dirty="0"/>
              <a:t>Click on the </a:t>
            </a:r>
            <a:r>
              <a:rPr lang="en-US" dirty="0">
                <a:solidFill>
                  <a:schemeClr val="accent2"/>
                </a:solidFill>
              </a:rPr>
              <a:t>points</a:t>
            </a:r>
            <a:r>
              <a:rPr lang="en-US" dirty="0"/>
              <a:t> variable to see configuration details.</a:t>
            </a:r>
          </a:p>
          <a:p>
            <a:r>
              <a:rPr lang="en-US" dirty="0"/>
              <a:t>A variable with </a:t>
            </a:r>
            <a:r>
              <a:rPr lang="en-US" dirty="0">
                <a:solidFill>
                  <a:schemeClr val="accent2"/>
                </a:solidFill>
              </a:rPr>
              <a:t>Mode: Input </a:t>
            </a:r>
            <a:r>
              <a:rPr lang="en-US" dirty="0"/>
              <a:t>and</a:t>
            </a:r>
            <a:r>
              <a:rPr lang="en-US" dirty="0">
                <a:solidFill>
                  <a:schemeClr val="accent2"/>
                </a:solidFill>
              </a:rPr>
              <a:t> Kind: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>
                <a:solidFill>
                  <a:schemeClr val="accent2"/>
                </a:solidFill>
              </a:rPr>
              <a:t>Ref&lt;point&gt;[] </a:t>
            </a:r>
            <a:r>
              <a:rPr lang="en-US" dirty="0"/>
              <a:t>adds a multi-point picker to the UI.</a:t>
            </a:r>
          </a:p>
          <a:p>
            <a:pPr lvl="1"/>
            <a:r>
              <a:rPr lang="en-US" dirty="0"/>
              <a:t>An input variable with </a:t>
            </a:r>
            <a:r>
              <a:rPr lang="en-US" dirty="0">
                <a:solidFill>
                  <a:schemeClr val="accent2"/>
                </a:solidFill>
                <a:ea typeface="+mn-ea"/>
              </a:rPr>
              <a:t>Kind: Span </a:t>
            </a:r>
            <a:r>
              <a:rPr lang="en-US" dirty="0"/>
              <a:t>automatically generates a span/date picker.</a:t>
            </a:r>
          </a:p>
          <a:p>
            <a:r>
              <a:rPr lang="en-US" dirty="0"/>
              <a:t>Click </a:t>
            </a:r>
            <a:r>
              <a:rPr lang="en-US" dirty="0">
                <a:solidFill>
                  <a:schemeClr val="accent2"/>
                </a:solidFill>
              </a:rPr>
              <a:t>Ok</a:t>
            </a:r>
            <a:r>
              <a:rPr lang="en-US" dirty="0"/>
              <a:t>.</a:t>
            </a:r>
          </a:p>
          <a:p>
            <a:r>
              <a:rPr lang="en-US" dirty="0"/>
              <a:t>Continue to next slide.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DDD0D2E-2557-6942-B855-375B190543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0D1767-627C-491E-ACA3-F1A030805EB2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40017C4-D1C4-A94C-8085-3B8A060B73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3680" y="1512153"/>
            <a:ext cx="7227994" cy="453536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75789EAD-518D-6041-A46A-5E0DD4925902}"/>
              </a:ext>
            </a:extLst>
          </p:cNvPr>
          <p:cNvSpPr/>
          <p:nvPr/>
        </p:nvSpPr>
        <p:spPr bwMode="auto">
          <a:xfrm>
            <a:off x="12698639" y="1874837"/>
            <a:ext cx="375568" cy="300039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effectLst/>
              <a:latin typeface="Arial" charset="0"/>
              <a:cs typeface="Arial Unicode MS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F7B7DA9-0060-A442-9C53-D69B58642396}"/>
              </a:ext>
            </a:extLst>
          </p:cNvPr>
          <p:cNvSpPr txBox="1"/>
          <p:nvPr/>
        </p:nvSpPr>
        <p:spPr>
          <a:xfrm>
            <a:off x="12335782" y="1858597"/>
            <a:ext cx="304800" cy="35355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Avenir Book" panose="02000503020000020003" pitchFamily="2" charset="0"/>
              </a:rPr>
              <a:t>2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6D2FC0C-0D3D-7741-91D2-C2A6FBC49253}"/>
              </a:ext>
            </a:extLst>
          </p:cNvPr>
          <p:cNvSpPr/>
          <p:nvPr/>
        </p:nvSpPr>
        <p:spPr bwMode="auto">
          <a:xfrm>
            <a:off x="6139578" y="1886970"/>
            <a:ext cx="851844" cy="300039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effectLst/>
              <a:latin typeface="Arial" charset="0"/>
              <a:cs typeface="Arial Unicode MS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D2C93A8-757E-4340-AE97-815DD568181E}"/>
              </a:ext>
            </a:extLst>
          </p:cNvPr>
          <p:cNvSpPr/>
          <p:nvPr/>
        </p:nvSpPr>
        <p:spPr bwMode="auto">
          <a:xfrm>
            <a:off x="6139578" y="3689162"/>
            <a:ext cx="851844" cy="300039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effectLst/>
              <a:latin typeface="Arial" charset="0"/>
              <a:cs typeface="Arial Unicode MS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5869B27-EF6B-E64C-B950-E04F2B988D1D}"/>
              </a:ext>
            </a:extLst>
          </p:cNvPr>
          <p:cNvSpPr txBox="1"/>
          <p:nvPr/>
        </p:nvSpPr>
        <p:spPr>
          <a:xfrm>
            <a:off x="6159961" y="2246808"/>
            <a:ext cx="304800" cy="35355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Avenir Book" panose="02000503020000020003" pitchFamily="2" charset="0"/>
              </a:rPr>
              <a:t>1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F464C22-221B-2641-AA3B-427909D28F50}"/>
              </a:ext>
            </a:extLst>
          </p:cNvPr>
          <p:cNvSpPr/>
          <p:nvPr/>
        </p:nvSpPr>
        <p:spPr bwMode="auto">
          <a:xfrm>
            <a:off x="7405687" y="2434536"/>
            <a:ext cx="2117158" cy="583301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effectLst/>
              <a:latin typeface="Arial" charset="0"/>
              <a:cs typeface="Arial Unicode MS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6102D4F-5A79-7142-9523-560D04AF059C}"/>
              </a:ext>
            </a:extLst>
          </p:cNvPr>
          <p:cNvSpPr txBox="1"/>
          <p:nvPr/>
        </p:nvSpPr>
        <p:spPr>
          <a:xfrm>
            <a:off x="7024687" y="2482527"/>
            <a:ext cx="304800" cy="35355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Avenir Book" panose="02000503020000020003" pitchFamily="2" charset="0"/>
              </a:rPr>
              <a:t>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7C5B6F3-2DC2-DB45-B127-3205F062552F}"/>
              </a:ext>
            </a:extLst>
          </p:cNvPr>
          <p:cNvSpPr txBox="1"/>
          <p:nvPr/>
        </p:nvSpPr>
        <p:spPr>
          <a:xfrm>
            <a:off x="6166821" y="3275968"/>
            <a:ext cx="304800" cy="35355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Avenir Book" panose="02000503020000020003" pitchFamily="2" charset="0"/>
              </a:rPr>
              <a:t>1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98E4C012-4457-9F46-9D03-23D488D0D797}"/>
              </a:ext>
            </a:extLst>
          </p:cNvPr>
          <p:cNvSpPr/>
          <p:nvPr/>
        </p:nvSpPr>
        <p:spPr bwMode="auto">
          <a:xfrm>
            <a:off x="12290860" y="5747482"/>
            <a:ext cx="677427" cy="300039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effectLst/>
              <a:latin typeface="Arial" charset="0"/>
              <a:cs typeface="Arial Unicode MS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C99115A-B5D5-AA4B-9687-46FE2C438F04}"/>
              </a:ext>
            </a:extLst>
          </p:cNvPr>
          <p:cNvSpPr txBox="1"/>
          <p:nvPr/>
        </p:nvSpPr>
        <p:spPr>
          <a:xfrm>
            <a:off x="11888627" y="5686274"/>
            <a:ext cx="304800" cy="35355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Avenir Book" panose="02000503020000020003" pitchFamily="2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57708879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 vert="horz" wrap="square" lIns="0" tIns="38808" rIns="0" bIns="0" numCol="1" anchor="ctr" anchorCtr="0" compatLnSpc="1">
            <a:prstTxWarp prst="textNoShape">
              <a:avLst/>
            </a:prstTxWarp>
          </a:bodyPr>
          <a:lstStyle/>
          <a:p>
            <a: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b="1" dirty="0">
                <a:solidFill>
                  <a:srgbClr val="306091"/>
                </a:solidFill>
              </a:rPr>
              <a:t>Access the Table With Variables View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67D8DF2-9952-C34C-BB99-0A32956D13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600"/>
              </a:spcBef>
            </a:pPr>
            <a:r>
              <a:rPr lang="en-US" dirty="0"/>
              <a:t>Click </a:t>
            </a:r>
            <a:r>
              <a:rPr lang="en-US" dirty="0" err="1">
                <a:solidFill>
                  <a:schemeClr val="accent2"/>
                </a:solidFill>
              </a:rPr>
              <a:t>Goto</a:t>
            </a:r>
            <a:r>
              <a:rPr lang="en-US" dirty="0"/>
              <a:t>.</a:t>
            </a:r>
          </a:p>
          <a:p>
            <a:pPr>
              <a:spcBef>
                <a:spcPts val="600"/>
              </a:spcBef>
            </a:pPr>
            <a:r>
              <a:rPr lang="en-US" dirty="0"/>
              <a:t>Select </a:t>
            </a:r>
            <a:r>
              <a:rPr lang="en-US" dirty="0">
                <a:solidFill>
                  <a:schemeClr val="accent2"/>
                </a:solidFill>
              </a:rPr>
              <a:t>Carytown’s Main Meter kW </a:t>
            </a:r>
            <a:r>
              <a:rPr lang="en-US" dirty="0"/>
              <a:t>and</a:t>
            </a:r>
            <a:r>
              <a:rPr lang="en-US" dirty="0">
                <a:solidFill>
                  <a:schemeClr val="accent2"/>
                </a:solidFill>
              </a:rPr>
              <a:t> kWh</a:t>
            </a:r>
            <a:r>
              <a:rPr lang="en-US" dirty="0"/>
              <a:t> points using the point picker.</a:t>
            </a:r>
          </a:p>
          <a:p>
            <a:pPr>
              <a:spcBef>
                <a:spcPts val="600"/>
              </a:spcBef>
            </a:pPr>
            <a:r>
              <a:rPr lang="en-US" dirty="0"/>
              <a:t>Select </a:t>
            </a:r>
            <a:r>
              <a:rPr lang="en-US" dirty="0">
                <a:solidFill>
                  <a:schemeClr val="accent2"/>
                </a:solidFill>
              </a:rPr>
              <a:t>yesterday</a:t>
            </a:r>
            <a:r>
              <a:rPr lang="en-US" dirty="0"/>
              <a:t> using the date picker.</a:t>
            </a:r>
          </a:p>
          <a:p>
            <a:pPr>
              <a:spcBef>
                <a:spcPts val="600"/>
              </a:spcBef>
            </a:pPr>
            <a:r>
              <a:rPr lang="en-US" dirty="0"/>
              <a:t>Continue to next slide.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7AB5D5-C5FA-F541-B882-1E7F47EB18A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0D1767-627C-491E-ACA3-F1A030805EB2}" type="slidenum">
              <a:rPr lang="en-US" smtClean="0"/>
              <a:pPr/>
              <a:t>25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2B0CA03-3F55-CE4F-8CEE-F299B3E82C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0915" y="1493837"/>
            <a:ext cx="5833144" cy="439614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DD9F6096-AEB1-0545-B1CF-D355876127F1}"/>
              </a:ext>
            </a:extLst>
          </p:cNvPr>
          <p:cNvSpPr/>
          <p:nvPr/>
        </p:nvSpPr>
        <p:spPr bwMode="auto">
          <a:xfrm>
            <a:off x="7524568" y="2320252"/>
            <a:ext cx="838200" cy="258379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effectLst/>
              <a:latin typeface="Arial" charset="0"/>
              <a:cs typeface="Arial Unicode MS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8086DC5-3637-1E45-877C-DAE3AB611A18}"/>
              </a:ext>
            </a:extLst>
          </p:cNvPr>
          <p:cNvSpPr txBox="1"/>
          <p:nvPr/>
        </p:nvSpPr>
        <p:spPr>
          <a:xfrm>
            <a:off x="7177087" y="2254852"/>
            <a:ext cx="304800" cy="35355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Avenir Book" panose="02000503020000020003" pitchFamily="2" charset="0"/>
              </a:rPr>
              <a:t>2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3DF25C6-3A8D-7041-B1D0-209F5EF99DC6}"/>
              </a:ext>
            </a:extLst>
          </p:cNvPr>
          <p:cNvSpPr/>
          <p:nvPr/>
        </p:nvSpPr>
        <p:spPr bwMode="auto">
          <a:xfrm>
            <a:off x="9244992" y="2310724"/>
            <a:ext cx="929448" cy="258379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effectLst/>
              <a:latin typeface="Arial" charset="0"/>
              <a:cs typeface="Arial Unicode MS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16CB878-0C75-2346-8AB6-DEAE3307A516}"/>
              </a:ext>
            </a:extLst>
          </p:cNvPr>
          <p:cNvSpPr txBox="1"/>
          <p:nvPr/>
        </p:nvSpPr>
        <p:spPr>
          <a:xfrm>
            <a:off x="8881120" y="2254852"/>
            <a:ext cx="304800" cy="35355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Avenir Book" panose="02000503020000020003" pitchFamily="2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70545276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 vert="horz" wrap="square" lIns="0" tIns="38808" rIns="0" bIns="0" numCol="1" anchor="ctr" anchorCtr="0" compatLnSpc="1">
            <a:prstTxWarp prst="textNoShape">
              <a:avLst/>
            </a:prstTxWarp>
          </a:bodyPr>
          <a:lstStyle/>
          <a:p>
            <a: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b="1" dirty="0">
                <a:solidFill>
                  <a:srgbClr val="306091"/>
                </a:solidFill>
              </a:rPr>
              <a:t>Show View State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67D8DF2-9952-C34C-BB99-0A32956D13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600"/>
              </a:spcBef>
            </a:pPr>
            <a:r>
              <a:rPr lang="en-US" dirty="0"/>
              <a:t>Click the </a:t>
            </a:r>
            <a:r>
              <a:rPr lang="en-US" dirty="0">
                <a:solidFill>
                  <a:schemeClr val="accent2"/>
                </a:solidFill>
              </a:rPr>
              <a:t>View</a:t>
            </a:r>
            <a:r>
              <a:rPr lang="en-US" dirty="0"/>
              <a:t> </a:t>
            </a:r>
            <a:r>
              <a:rPr lang="en-US" dirty="0">
                <a:solidFill>
                  <a:schemeClr val="accent2"/>
                </a:solidFill>
              </a:rPr>
              <a:t>Menu</a:t>
            </a:r>
            <a:r>
              <a:rPr lang="en-US" dirty="0"/>
              <a:t>.</a:t>
            </a:r>
          </a:p>
          <a:p>
            <a:pPr>
              <a:spcBef>
                <a:spcPts val="600"/>
              </a:spcBef>
            </a:pPr>
            <a:r>
              <a:rPr lang="en-US" dirty="0"/>
              <a:t>Click </a:t>
            </a:r>
            <a:r>
              <a:rPr lang="en-US" dirty="0">
                <a:solidFill>
                  <a:schemeClr val="accent2"/>
                </a:solidFill>
              </a:rPr>
              <a:t>Show view state</a:t>
            </a:r>
            <a:r>
              <a:rPr lang="en-US" dirty="0"/>
              <a:t>.</a:t>
            </a:r>
          </a:p>
          <a:p>
            <a:pPr>
              <a:spcBef>
                <a:spcPts val="600"/>
              </a:spcBef>
            </a:pPr>
            <a:r>
              <a:rPr lang="en-US" dirty="0"/>
              <a:t>The values of the pickers are stored in the </a:t>
            </a:r>
            <a:r>
              <a:rPr lang="en-US" dirty="0">
                <a:solidFill>
                  <a:schemeClr val="accent2"/>
                </a:solidFill>
              </a:rPr>
              <a:t>span</a:t>
            </a:r>
            <a:r>
              <a:rPr lang="en-US" dirty="0"/>
              <a:t> and </a:t>
            </a:r>
            <a:r>
              <a:rPr lang="en-US" dirty="0">
                <a:solidFill>
                  <a:schemeClr val="accent2"/>
                </a:solidFill>
              </a:rPr>
              <a:t>points</a:t>
            </a:r>
            <a:r>
              <a:rPr lang="en-US" dirty="0"/>
              <a:t> variables.</a:t>
            </a:r>
          </a:p>
          <a:p>
            <a:pPr>
              <a:spcBef>
                <a:spcPts val="600"/>
              </a:spcBef>
            </a:pPr>
            <a:r>
              <a:rPr lang="en-US" dirty="0"/>
              <a:t>Click </a:t>
            </a:r>
            <a:r>
              <a:rPr lang="en-US" dirty="0">
                <a:solidFill>
                  <a:schemeClr val="accent2"/>
                </a:solidFill>
              </a:rPr>
              <a:t>Close</a:t>
            </a:r>
            <a:r>
              <a:rPr lang="en-US" dirty="0"/>
              <a:t>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7AB5D5-C5FA-F541-B882-1E7F47EB18A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0D1767-627C-491E-ACA3-F1A030805EB2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BD0177B-EED7-B04A-BBC8-4BAD586DF6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5638" y="1112837"/>
            <a:ext cx="5118100" cy="27178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56C7A52-8D34-5046-9392-CFCBE1EF6D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4917" y="3509156"/>
            <a:ext cx="5805139" cy="345979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DD9F6096-AEB1-0545-B1CF-D355876127F1}"/>
              </a:ext>
            </a:extLst>
          </p:cNvPr>
          <p:cNvSpPr/>
          <p:nvPr/>
        </p:nvSpPr>
        <p:spPr bwMode="auto">
          <a:xfrm>
            <a:off x="12568137" y="1621812"/>
            <a:ext cx="465601" cy="258379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effectLst/>
              <a:latin typeface="Arial" charset="0"/>
              <a:cs typeface="Arial Unicode MS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8086DC5-3637-1E45-877C-DAE3AB611A18}"/>
              </a:ext>
            </a:extLst>
          </p:cNvPr>
          <p:cNvSpPr txBox="1"/>
          <p:nvPr/>
        </p:nvSpPr>
        <p:spPr>
          <a:xfrm>
            <a:off x="12206287" y="1608279"/>
            <a:ext cx="304800" cy="35355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Avenir Book" panose="02000503020000020003" pitchFamily="2" charset="0"/>
              </a:rPr>
              <a:t>1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3DF25C6-3A8D-7041-B1D0-209F5EF99DC6}"/>
              </a:ext>
            </a:extLst>
          </p:cNvPr>
          <p:cNvSpPr/>
          <p:nvPr/>
        </p:nvSpPr>
        <p:spPr bwMode="auto">
          <a:xfrm>
            <a:off x="10510310" y="2713037"/>
            <a:ext cx="2252185" cy="353558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effectLst/>
              <a:latin typeface="Arial" charset="0"/>
              <a:cs typeface="Arial Unicode MS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16CB878-0C75-2346-8AB6-DEAE3307A516}"/>
              </a:ext>
            </a:extLst>
          </p:cNvPr>
          <p:cNvSpPr txBox="1"/>
          <p:nvPr/>
        </p:nvSpPr>
        <p:spPr>
          <a:xfrm>
            <a:off x="10169888" y="2728118"/>
            <a:ext cx="304800" cy="35355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Avenir Book" panose="02000503020000020003" pitchFamily="2" charset="0"/>
              </a:rPr>
              <a:t>2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E74FBCD-6169-CB4D-8D07-88474C9371E2}"/>
              </a:ext>
            </a:extLst>
          </p:cNvPr>
          <p:cNvSpPr/>
          <p:nvPr/>
        </p:nvSpPr>
        <p:spPr bwMode="auto">
          <a:xfrm>
            <a:off x="7253288" y="3980142"/>
            <a:ext cx="4953000" cy="353558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effectLst/>
              <a:latin typeface="Arial" charset="0"/>
              <a:cs typeface="Arial Unicode MS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23454FC-3C56-E444-A83C-F0B87BB468A3}"/>
              </a:ext>
            </a:extLst>
          </p:cNvPr>
          <p:cNvSpPr txBox="1"/>
          <p:nvPr/>
        </p:nvSpPr>
        <p:spPr>
          <a:xfrm>
            <a:off x="6868802" y="3980142"/>
            <a:ext cx="304800" cy="35355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Avenir Book" panose="02000503020000020003" pitchFamily="2" charset="0"/>
              </a:rPr>
              <a:t>3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3FCD034-36C0-F94B-88DC-4D838BF43C72}"/>
              </a:ext>
            </a:extLst>
          </p:cNvPr>
          <p:cNvSpPr/>
          <p:nvPr/>
        </p:nvSpPr>
        <p:spPr bwMode="auto">
          <a:xfrm>
            <a:off x="12568137" y="6655985"/>
            <a:ext cx="833537" cy="258379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effectLst/>
              <a:latin typeface="Arial" charset="0"/>
              <a:cs typeface="Arial Unicode MS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E0D6440-885A-644C-A161-931E304B3CBA}"/>
              </a:ext>
            </a:extLst>
          </p:cNvPr>
          <p:cNvSpPr txBox="1"/>
          <p:nvPr/>
        </p:nvSpPr>
        <p:spPr>
          <a:xfrm>
            <a:off x="12206287" y="6642452"/>
            <a:ext cx="304800" cy="35355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Avenir Book" panose="02000503020000020003" pitchFamily="2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71068060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1CC4B5-CA2F-7448-B3C7-A445AA354DD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Creating Tile Views and Defining the Variable Kind</a:t>
            </a:r>
          </a:p>
        </p:txBody>
      </p:sp>
    </p:spTree>
    <p:extLst>
      <p:ext uri="{BB962C8B-B14F-4D97-AF65-F5344CB8AC3E}">
        <p14:creationId xmlns:p14="http://schemas.microsoft.com/office/powerpoint/2010/main" val="16788171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Tile Views</a:t>
            </a:r>
          </a:p>
        </p:txBody>
      </p:sp>
      <p:sp>
        <p:nvSpPr>
          <p:cNvPr id="3074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Tile Views </a:t>
            </a:r>
            <a:r>
              <a:rPr lang="en-US" dirty="0"/>
              <a:t>allow one or more </a:t>
            </a:r>
            <a:r>
              <a:rPr lang="en-US" dirty="0" err="1">
                <a:solidFill>
                  <a:schemeClr val="accent2"/>
                </a:solidFill>
              </a:rPr>
              <a:t>subViews</a:t>
            </a:r>
            <a:r>
              <a:rPr lang="en-US" dirty="0"/>
              <a:t> to be arranged within a </a:t>
            </a:r>
            <a:r>
              <a:rPr lang="en-US" dirty="0">
                <a:solidFill>
                  <a:schemeClr val="accent2"/>
                </a:solidFill>
              </a:rPr>
              <a:t>View</a:t>
            </a:r>
            <a:r>
              <a:rPr lang="en-US" dirty="0"/>
              <a:t>.</a:t>
            </a:r>
          </a:p>
          <a:p>
            <a:r>
              <a:rPr lang="en-US" dirty="0">
                <a:solidFill>
                  <a:schemeClr val="accent2"/>
                </a:solidFill>
              </a:rPr>
              <a:t>Tile Views </a:t>
            </a:r>
            <a:r>
              <a:rPr lang="en-US" dirty="0"/>
              <a:t>by default appear in a 1 x 2 arrangement (1 column and 2 rows) and have 2 </a:t>
            </a:r>
            <a:r>
              <a:rPr lang="en-US" dirty="0" err="1">
                <a:solidFill>
                  <a:schemeClr val="accent2"/>
                </a:solidFill>
              </a:rPr>
              <a:t>subViews</a:t>
            </a:r>
            <a:r>
              <a:rPr lang="en-US" dirty="0"/>
              <a:t>.</a:t>
            </a:r>
          </a:p>
          <a:p>
            <a:r>
              <a:rPr lang="en-US" dirty="0"/>
              <a:t>The </a:t>
            </a:r>
            <a:r>
              <a:rPr lang="en-US" dirty="0">
                <a:solidFill>
                  <a:schemeClr val="accent2"/>
                </a:solidFill>
              </a:rPr>
              <a:t>Tile</a:t>
            </a:r>
            <a:r>
              <a:rPr lang="en-US" dirty="0"/>
              <a:t> arrangement is customizable.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1907DD-7941-1141-9363-F9B0C835F7E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0D1767-627C-491E-ACA3-F1A030805EB2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3076" name="AutoShape 4"/>
          <p:cNvSpPr>
            <a:spLocks noChangeArrowheads="1"/>
          </p:cNvSpPr>
          <p:nvPr/>
        </p:nvSpPr>
        <p:spPr bwMode="auto">
          <a:xfrm>
            <a:off x="1908175" y="6858000"/>
            <a:ext cx="1828800" cy="457200"/>
          </a:xfrm>
          <a:prstGeom prst="roundRect">
            <a:avLst>
              <a:gd name="adj" fmla="val 347"/>
            </a:avLst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7250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 Kinds</a:t>
            </a:r>
          </a:p>
        </p:txBody>
      </p:sp>
      <p:sp>
        <p:nvSpPr>
          <p:cNvPr id="3074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creating a variable, if the following names are used, the default </a:t>
            </a:r>
            <a:r>
              <a:rPr lang="en-US" dirty="0">
                <a:solidFill>
                  <a:schemeClr val="accent2"/>
                </a:solidFill>
              </a:rPr>
              <a:t>Kind </a:t>
            </a:r>
            <a:r>
              <a:rPr lang="en-US" dirty="0"/>
              <a:t>shown is assigned:</a:t>
            </a:r>
          </a:p>
          <a:p>
            <a:pPr lvl="1"/>
            <a:r>
              <a:rPr lang="en-US" u="sng" dirty="0"/>
              <a:t>point</a:t>
            </a:r>
            <a:r>
              <a:rPr lang="en-US" dirty="0"/>
              <a:t> =&gt; </a:t>
            </a:r>
            <a:r>
              <a:rPr lang="en-US" dirty="0">
                <a:solidFill>
                  <a:schemeClr val="accent2"/>
                </a:solidFill>
                <a:ea typeface="+mn-ea"/>
              </a:rPr>
              <a:t>Ref&lt;point&gt;</a:t>
            </a:r>
            <a:r>
              <a:rPr lang="en-US" dirty="0"/>
              <a:t> </a:t>
            </a:r>
          </a:p>
          <a:p>
            <a:pPr lvl="1"/>
            <a:r>
              <a:rPr lang="en-US" u="sng" dirty="0"/>
              <a:t>points</a:t>
            </a:r>
            <a:r>
              <a:rPr lang="en-US" dirty="0"/>
              <a:t> =&gt; </a:t>
            </a:r>
            <a:r>
              <a:rPr lang="en-US" dirty="0">
                <a:solidFill>
                  <a:schemeClr val="accent2"/>
                </a:solidFill>
                <a:ea typeface="+mn-ea"/>
              </a:rPr>
              <a:t>Ref&lt;point&gt;[ ]</a:t>
            </a:r>
          </a:p>
          <a:p>
            <a:pPr lvl="1"/>
            <a:r>
              <a:rPr lang="en-US" u="sng" dirty="0"/>
              <a:t>equip</a:t>
            </a:r>
            <a:r>
              <a:rPr lang="en-US" dirty="0"/>
              <a:t> =&gt; </a:t>
            </a:r>
            <a:r>
              <a:rPr lang="en-US" dirty="0">
                <a:solidFill>
                  <a:schemeClr val="accent2"/>
                </a:solidFill>
                <a:ea typeface="+mn-ea"/>
              </a:rPr>
              <a:t>Ref&lt;equip&gt;</a:t>
            </a:r>
          </a:p>
          <a:p>
            <a:pPr lvl="1"/>
            <a:r>
              <a:rPr lang="en-US" u="sng" dirty="0"/>
              <a:t>equips</a:t>
            </a:r>
            <a:r>
              <a:rPr lang="en-US" dirty="0"/>
              <a:t> =&gt; </a:t>
            </a:r>
            <a:r>
              <a:rPr lang="en-US" dirty="0">
                <a:solidFill>
                  <a:schemeClr val="accent2"/>
                </a:solidFill>
                <a:ea typeface="+mn-ea"/>
              </a:rPr>
              <a:t>Ref&lt;equip&gt;[ ] </a:t>
            </a:r>
          </a:p>
          <a:p>
            <a:pPr lvl="1"/>
            <a:r>
              <a:rPr lang="en-US" u="sng" dirty="0"/>
              <a:t>site</a:t>
            </a:r>
            <a:r>
              <a:rPr lang="en-US" dirty="0"/>
              <a:t> =&gt; </a:t>
            </a:r>
            <a:r>
              <a:rPr lang="en-US" dirty="0">
                <a:solidFill>
                  <a:schemeClr val="accent2"/>
                </a:solidFill>
                <a:ea typeface="+mn-ea"/>
              </a:rPr>
              <a:t>Ref&lt;site&gt;</a:t>
            </a:r>
          </a:p>
          <a:p>
            <a:pPr lvl="1"/>
            <a:r>
              <a:rPr lang="en-US" u="sng" dirty="0"/>
              <a:t>sites</a:t>
            </a:r>
            <a:r>
              <a:rPr lang="en-US" dirty="0"/>
              <a:t> =&gt; </a:t>
            </a:r>
            <a:r>
              <a:rPr lang="en-US" dirty="0">
                <a:solidFill>
                  <a:schemeClr val="accent2"/>
                </a:solidFill>
                <a:ea typeface="+mn-ea"/>
              </a:rPr>
              <a:t>Ref&lt;site&gt;[ ]</a:t>
            </a:r>
          </a:p>
          <a:p>
            <a:pPr lvl="1"/>
            <a:r>
              <a:rPr lang="en-US" u="sng" dirty="0"/>
              <a:t>span</a:t>
            </a:r>
            <a:r>
              <a:rPr lang="en-US" dirty="0"/>
              <a:t> =&gt; </a:t>
            </a:r>
            <a:r>
              <a:rPr lang="en-US" dirty="0">
                <a:solidFill>
                  <a:schemeClr val="accent2"/>
                </a:solidFill>
                <a:ea typeface="+mn-ea"/>
              </a:rPr>
              <a:t>Span</a:t>
            </a:r>
          </a:p>
          <a:p>
            <a:pPr lvl="1"/>
            <a:r>
              <a:rPr lang="en-US" u="sng" dirty="0"/>
              <a:t>dates</a:t>
            </a:r>
            <a:r>
              <a:rPr lang="en-US" dirty="0"/>
              <a:t> =&gt; </a:t>
            </a:r>
            <a:r>
              <a:rPr lang="en-US" dirty="0">
                <a:solidFill>
                  <a:schemeClr val="accent2"/>
                </a:solidFill>
                <a:ea typeface="+mn-ea"/>
              </a:rPr>
              <a:t>Span</a:t>
            </a:r>
          </a:p>
          <a:p>
            <a:r>
              <a:rPr lang="en-US" dirty="0"/>
              <a:t>All other variable names will be assigned the </a:t>
            </a:r>
            <a:r>
              <a:rPr lang="en-US" dirty="0">
                <a:solidFill>
                  <a:schemeClr val="accent2"/>
                </a:solidFill>
              </a:rPr>
              <a:t>Kind: Str</a:t>
            </a:r>
            <a:r>
              <a:rPr lang="en-US" dirty="0"/>
              <a:t>.</a:t>
            </a:r>
          </a:p>
          <a:p>
            <a:r>
              <a:rPr lang="en-US" dirty="0"/>
              <a:t>Pay attention to the </a:t>
            </a:r>
            <a:r>
              <a:rPr lang="en-US" dirty="0">
                <a:solidFill>
                  <a:schemeClr val="accent2"/>
                </a:solidFill>
              </a:rPr>
              <a:t>Kind</a:t>
            </a:r>
            <a:r>
              <a:rPr lang="en-US" dirty="0"/>
              <a:t> as a single value or </a:t>
            </a:r>
            <a:r>
              <a:rPr lang="en-US" dirty="0">
                <a:solidFill>
                  <a:schemeClr val="accent2"/>
                </a:solidFill>
              </a:rPr>
              <a:t>List</a:t>
            </a:r>
            <a:r>
              <a:rPr lang="en-US" dirty="0"/>
              <a:t> (brackets indicate a </a:t>
            </a:r>
            <a:r>
              <a:rPr lang="en-US" dirty="0">
                <a:solidFill>
                  <a:schemeClr val="accent2"/>
                </a:solidFill>
              </a:rPr>
              <a:t>List</a:t>
            </a:r>
            <a:r>
              <a:rPr lang="en-US" dirty="0"/>
              <a:t>) because not all Axon functions can take a list as an input, but some functions require a </a:t>
            </a:r>
            <a:r>
              <a:rPr lang="en-US" dirty="0">
                <a:solidFill>
                  <a:schemeClr val="accent2"/>
                </a:solidFill>
              </a:rPr>
              <a:t>List</a:t>
            </a:r>
            <a:r>
              <a:rPr lang="en-US" dirty="0"/>
              <a:t> (</a:t>
            </a:r>
            <a:r>
              <a:rPr lang="en-US" dirty="0">
                <a:solidFill>
                  <a:schemeClr val="accent2"/>
                </a:solidFill>
              </a:rPr>
              <a:t>Ref</a:t>
            </a:r>
            <a:r>
              <a:rPr lang="en-US" dirty="0"/>
              <a:t> is different from </a:t>
            </a:r>
            <a:r>
              <a:rPr lang="en-US" dirty="0">
                <a:solidFill>
                  <a:schemeClr val="accent2"/>
                </a:solidFill>
              </a:rPr>
              <a:t>Ref [ ]</a:t>
            </a:r>
            <a:r>
              <a:rPr lang="en-US" dirty="0"/>
              <a:t>).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1907DD-7941-1141-9363-F9B0C835F7E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0D1767-627C-491E-ACA3-F1A030805EB2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3076" name="AutoShape 4"/>
          <p:cNvSpPr>
            <a:spLocks noChangeArrowheads="1"/>
          </p:cNvSpPr>
          <p:nvPr/>
        </p:nvSpPr>
        <p:spPr bwMode="auto">
          <a:xfrm>
            <a:off x="1908175" y="6858000"/>
            <a:ext cx="1828800" cy="457200"/>
          </a:xfrm>
          <a:prstGeom prst="roundRect">
            <a:avLst>
              <a:gd name="adj" fmla="val 347"/>
            </a:avLst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50CE93-7B04-EC45-BC5F-241F48D313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96487" y="2103437"/>
            <a:ext cx="3249706" cy="3683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3505476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115" dirty="0">
                <a:latin typeface="Avenir Book" charset="0"/>
                <a:ea typeface="Avenir Book" charset="0"/>
                <a:cs typeface="Avenir Book" charset="0"/>
              </a:rPr>
              <a:t>Efficiency - Automatic Generation of Visualizations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0932" y="1341438"/>
            <a:ext cx="5658559" cy="5414964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sz="2646" dirty="0" err="1">
                <a:latin typeface="Avenir Book" charset="0"/>
                <a:ea typeface="Avenir Book" charset="0"/>
                <a:cs typeface="Avenir Book" charset="0"/>
              </a:rPr>
              <a:t>SkySpark’s</a:t>
            </a:r>
            <a:r>
              <a:rPr lang="en-US" sz="2646" dirty="0">
                <a:latin typeface="Avenir Book" charset="0"/>
                <a:ea typeface="Avenir Book" charset="0"/>
                <a:cs typeface="Avenir Book" charset="0"/>
              </a:rPr>
              <a:t> built-in </a:t>
            </a:r>
            <a:r>
              <a:rPr lang="en-US" dirty="0">
                <a:solidFill>
                  <a:schemeClr val="accent2"/>
                </a:solidFill>
              </a:rPr>
              <a:t>Apps</a:t>
            </a:r>
            <a:r>
              <a:rPr lang="en-US" sz="2646" dirty="0">
                <a:latin typeface="Avenir Book" charset="0"/>
                <a:ea typeface="Avenir Book" charset="0"/>
                <a:cs typeface="Avenir Book" charset="0"/>
              </a:rPr>
              <a:t> automatically generate rich, intuitive visualizations without the conventional approach of requiring assembly of graphical displays.</a:t>
            </a:r>
          </a:p>
          <a:p>
            <a:pPr>
              <a:buFont typeface="Arial" charset="0"/>
              <a:buChar char="•"/>
            </a:pPr>
            <a:r>
              <a:rPr lang="en-US" sz="2646" dirty="0">
                <a:latin typeface="Avenir Book" charset="0"/>
                <a:ea typeface="Avenir Book" charset="0"/>
                <a:cs typeface="Avenir Book" charset="0"/>
              </a:rPr>
              <a:t>Dramatically reduces implementation costs to show analytic findings, trends, correlations and relationships. </a:t>
            </a:r>
          </a:p>
          <a:p>
            <a:pPr marL="457200" indent="-457200">
              <a:buFont typeface="Arial" charset="0"/>
              <a:buChar char="•"/>
            </a:pPr>
            <a:r>
              <a:rPr lang="en-US" dirty="0">
                <a:solidFill>
                  <a:schemeClr val="accent2"/>
                </a:solidFill>
              </a:rPr>
              <a:t>Automatic Apps</a:t>
            </a:r>
            <a:r>
              <a:rPr lang="en-US" sz="2646" dirty="0">
                <a:latin typeface="Avenir Book" charset="0"/>
                <a:ea typeface="Avenir Book" charset="0"/>
                <a:cs typeface="Avenir Book" charset="0"/>
              </a:rPr>
              <a:t> include: </a:t>
            </a:r>
            <a:br>
              <a:rPr lang="en-US" sz="2646" dirty="0">
                <a:latin typeface="Avenir Book" charset="0"/>
                <a:ea typeface="Avenir Book" charset="0"/>
                <a:cs typeface="Avenir Book" charset="0"/>
              </a:rPr>
            </a:br>
            <a:r>
              <a:rPr lang="en-US" sz="2646" dirty="0">
                <a:latin typeface="Avenir Book" charset="0"/>
                <a:ea typeface="Avenir Book" charset="0"/>
                <a:cs typeface="Avenir Book" charset="0"/>
              </a:rPr>
              <a:t>Spark, Historian, KPI and Energy 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805C037-F7FD-5A42-96F9-362276BADA9C}"/>
              </a:ext>
            </a:extLst>
          </p:cNvPr>
          <p:cNvSpPr>
            <a:spLocks noGrp="1"/>
          </p:cNvSpPr>
          <p:nvPr>
            <p:ph type="sldNum" idx="10"/>
          </p:nvPr>
        </p:nvSpPr>
        <p:spPr>
          <a:xfrm>
            <a:off x="12654051" y="7086599"/>
            <a:ext cx="781491" cy="473075"/>
          </a:xfrm>
          <a:prstGeom prst="rect">
            <a:avLst/>
          </a:prstGeom>
        </p:spPr>
        <p:txBody>
          <a:bodyPr/>
          <a:lstStyle/>
          <a:p>
            <a:fld id="{7A0D1767-627C-491E-ACA3-F1A030805EB2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E393990E-8B74-384C-855F-600ADFE8E8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8503" y="1178034"/>
            <a:ext cx="7024688" cy="2438507"/>
          </a:xfrm>
          <a:prstGeom prst="rect">
            <a:avLst/>
          </a:prstGeom>
          <a:ln>
            <a:solidFill>
              <a:srgbClr val="000000">
                <a:shade val="50000"/>
              </a:srgbClr>
            </a:solidFill>
          </a:ln>
        </p:spPr>
      </p:pic>
      <p:pic>
        <p:nvPicPr>
          <p:cNvPr id="17" name="Picture 16" descr="A screenshot of a cell phone&#10;&#10;Description automatically generated">
            <a:extLst>
              <a:ext uri="{FF2B5EF4-FFF2-40B4-BE49-F238E27FC236}">
                <a16:creationId xmlns:a16="http://schemas.microsoft.com/office/drawing/2014/main" id="{DF9A0D9E-2B9E-6144-BBEE-AF49EDDE51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2287" y="3094037"/>
            <a:ext cx="6336002" cy="2389292"/>
          </a:xfrm>
          <a:prstGeom prst="rect">
            <a:avLst/>
          </a:prstGeom>
          <a:ln>
            <a:solidFill>
              <a:srgbClr val="000000">
                <a:shade val="50000"/>
              </a:srgbClr>
            </a:solidFill>
          </a:ln>
        </p:spPr>
      </p:pic>
      <p:pic>
        <p:nvPicPr>
          <p:cNvPr id="15" name="Picture 14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1AEC50D5-3DE3-6841-A9A1-48D0EBC627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7287" y="3706206"/>
            <a:ext cx="4520280" cy="3290728"/>
          </a:xfrm>
          <a:prstGeom prst="rect">
            <a:avLst/>
          </a:prstGeom>
          <a:ln>
            <a:solidFill>
              <a:srgbClr val="000000">
                <a:shade val="50000"/>
              </a:srgbClr>
            </a:solidFill>
          </a:ln>
        </p:spPr>
      </p:pic>
    </p:spTree>
    <p:extLst>
      <p:ext uri="{BB962C8B-B14F-4D97-AF65-F5344CB8AC3E}">
        <p14:creationId xmlns:p14="http://schemas.microsoft.com/office/powerpoint/2010/main" val="19941244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Tile View and Edit Root View</a:t>
            </a:r>
          </a:p>
        </p:txBody>
      </p:sp>
      <p:sp>
        <p:nvSpPr>
          <p:cNvPr id="3074" name="Rectangle 2"/>
          <p:cNvSpPr>
            <a:spLocks noGrp="1" noChangeArrowheads="1"/>
          </p:cNvSpPr>
          <p:nvPr>
            <p:ph idx="1"/>
          </p:nvPr>
        </p:nvSpPr>
        <p:spPr>
          <a:xfrm>
            <a:off x="670932" y="1341438"/>
            <a:ext cx="5363155" cy="5414964"/>
          </a:xfrm>
        </p:spPr>
        <p:txBody>
          <a:bodyPr/>
          <a:lstStyle/>
          <a:p>
            <a:r>
              <a:rPr lang="en-US" dirty="0"/>
              <a:t>Open </a:t>
            </a:r>
            <a:r>
              <a:rPr lang="en-US" dirty="0">
                <a:solidFill>
                  <a:schemeClr val="accent2"/>
                </a:solidFill>
              </a:rPr>
              <a:t>View Builder</a:t>
            </a:r>
            <a:r>
              <a:rPr lang="en-US" dirty="0"/>
              <a:t>.</a:t>
            </a:r>
          </a:p>
          <a:p>
            <a:r>
              <a:rPr lang="en-US" dirty="0"/>
              <a:t>Click </a:t>
            </a:r>
            <a:r>
              <a:rPr lang="en-US" dirty="0">
                <a:solidFill>
                  <a:schemeClr val="accent2"/>
                </a:solidFill>
              </a:rPr>
              <a:t>New</a:t>
            </a:r>
            <a:r>
              <a:rPr lang="en-US" dirty="0"/>
              <a:t> and select </a:t>
            </a:r>
            <a:r>
              <a:rPr lang="en-US" dirty="0">
                <a:solidFill>
                  <a:schemeClr val="accent2"/>
                </a:solidFill>
              </a:rPr>
              <a:t>Tile</a:t>
            </a:r>
            <a:r>
              <a:rPr lang="en-US" dirty="0"/>
              <a:t>.</a:t>
            </a:r>
          </a:p>
          <a:p>
            <a:r>
              <a:rPr lang="en-US" dirty="0"/>
              <a:t>Enter details for this </a:t>
            </a:r>
            <a:r>
              <a:rPr lang="en-US" dirty="0">
                <a:solidFill>
                  <a:schemeClr val="accent2"/>
                </a:solidFill>
              </a:rPr>
              <a:t>View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view: </a:t>
            </a:r>
            <a:r>
              <a:rPr lang="en-US" u="sng" dirty="0" err="1"/>
              <a:t>tileView</a:t>
            </a:r>
            <a:endParaRPr lang="en-US" u="sng" dirty="0"/>
          </a:p>
          <a:p>
            <a:pPr lvl="1"/>
            <a:r>
              <a:rPr lang="en-US" dirty="0"/>
              <a:t>dis: </a:t>
            </a:r>
            <a:r>
              <a:rPr lang="en-US" u="sng" dirty="0"/>
              <a:t>Tile View</a:t>
            </a:r>
          </a:p>
          <a:p>
            <a:pPr lvl="1"/>
            <a:r>
              <a:rPr lang="en-US" dirty="0" err="1"/>
              <a:t>appName</a:t>
            </a:r>
            <a:r>
              <a:rPr lang="en-US" dirty="0"/>
              <a:t>: </a:t>
            </a:r>
            <a:r>
              <a:rPr lang="en-US" u="sng" dirty="0" err="1"/>
              <a:t>skysparkEssentials</a:t>
            </a:r>
            <a:endParaRPr lang="en-US" u="sng" dirty="0"/>
          </a:p>
          <a:p>
            <a:r>
              <a:rPr lang="en-US" dirty="0"/>
              <a:t>Click </a:t>
            </a:r>
            <a:r>
              <a:rPr lang="en-US" dirty="0">
                <a:solidFill>
                  <a:schemeClr val="accent2"/>
                </a:solidFill>
              </a:rPr>
              <a:t>Ok</a:t>
            </a:r>
            <a:r>
              <a:rPr lang="en-US" dirty="0"/>
              <a:t>.</a:t>
            </a:r>
          </a:p>
          <a:p>
            <a:r>
              <a:rPr lang="en-US" dirty="0"/>
              <a:t>Click </a:t>
            </a:r>
            <a:r>
              <a:rPr lang="en-US" dirty="0" err="1">
                <a:solidFill>
                  <a:schemeClr val="accent2"/>
                </a:solidFill>
              </a:rPr>
              <a:t>tileView</a:t>
            </a:r>
            <a:r>
              <a:rPr lang="en-US" dirty="0"/>
              <a:t> in the </a:t>
            </a:r>
            <a:r>
              <a:rPr lang="en-US" dirty="0">
                <a:solidFill>
                  <a:schemeClr val="accent2"/>
                </a:solidFill>
              </a:rPr>
              <a:t>View Builder Sidebar</a:t>
            </a:r>
            <a:r>
              <a:rPr lang="en-US" dirty="0"/>
              <a:t>.</a:t>
            </a:r>
          </a:p>
          <a:p>
            <a:r>
              <a:rPr lang="en-US" dirty="0"/>
              <a:t>Click </a:t>
            </a:r>
            <a:r>
              <a:rPr lang="en-US" dirty="0">
                <a:solidFill>
                  <a:schemeClr val="accent2"/>
                </a:solidFill>
              </a:rPr>
              <a:t>Edit</a:t>
            </a:r>
            <a:r>
              <a:rPr lang="en-US" dirty="0"/>
              <a:t> in the </a:t>
            </a:r>
            <a:r>
              <a:rPr lang="en-US" dirty="0">
                <a:solidFill>
                  <a:schemeClr val="accent2"/>
                </a:solidFill>
              </a:rPr>
              <a:t>View Builder Sidebar</a:t>
            </a:r>
            <a:r>
              <a:rPr lang="en-US" dirty="0"/>
              <a:t>.</a:t>
            </a:r>
          </a:p>
          <a:p>
            <a:r>
              <a:rPr lang="en-US" dirty="0"/>
              <a:t>Continue to next slide.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1907DD-7941-1141-9363-F9B0C835F7E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0D1767-627C-491E-ACA3-F1A030805EB2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3076" name="AutoShape 4"/>
          <p:cNvSpPr>
            <a:spLocks noChangeArrowheads="1"/>
          </p:cNvSpPr>
          <p:nvPr/>
        </p:nvSpPr>
        <p:spPr bwMode="auto">
          <a:xfrm>
            <a:off x="1908175" y="6858000"/>
            <a:ext cx="1828800" cy="457200"/>
          </a:xfrm>
          <a:prstGeom prst="roundRect">
            <a:avLst>
              <a:gd name="adj" fmla="val 347"/>
            </a:avLst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B1F7DEB-2FA6-464F-A4F8-B327BE01B5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9287" y="1034595"/>
            <a:ext cx="5437039" cy="244044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C0A728C-2FEF-B34A-9AAD-34187F5A86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5229" y="1584484"/>
            <a:ext cx="5249504" cy="234825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2B925D9B-8FDA-0C4C-9117-A2C917822961}"/>
              </a:ext>
            </a:extLst>
          </p:cNvPr>
          <p:cNvSpPr/>
          <p:nvPr/>
        </p:nvSpPr>
        <p:spPr bwMode="auto">
          <a:xfrm>
            <a:off x="6338887" y="1595362"/>
            <a:ext cx="1440104" cy="1346275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effectLst/>
              <a:latin typeface="Arial" charset="0"/>
              <a:cs typeface="Arial Unicode MS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A3BA6B8-B278-F042-B983-6E5230A602B7}"/>
              </a:ext>
            </a:extLst>
          </p:cNvPr>
          <p:cNvSpPr txBox="1"/>
          <p:nvPr/>
        </p:nvSpPr>
        <p:spPr>
          <a:xfrm>
            <a:off x="6704256" y="1140279"/>
            <a:ext cx="304800" cy="35355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Avenir Book" panose="02000503020000020003" pitchFamily="2" charset="0"/>
              </a:rPr>
              <a:t>2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C733F90-AEB1-4B40-AFD1-7DA7CFDD98A1}"/>
              </a:ext>
            </a:extLst>
          </p:cNvPr>
          <p:cNvSpPr/>
          <p:nvPr/>
        </p:nvSpPr>
        <p:spPr bwMode="auto">
          <a:xfrm>
            <a:off x="8165229" y="2052647"/>
            <a:ext cx="2281137" cy="968674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effectLst/>
              <a:latin typeface="Arial" charset="0"/>
              <a:cs typeface="Arial Unicode MS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3533420-98D5-BD44-A6B9-2E51B752294D}"/>
              </a:ext>
            </a:extLst>
          </p:cNvPr>
          <p:cNvSpPr txBox="1"/>
          <p:nvPr/>
        </p:nvSpPr>
        <p:spPr>
          <a:xfrm>
            <a:off x="8849491" y="1622357"/>
            <a:ext cx="304800" cy="35355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Avenir Book" panose="02000503020000020003" pitchFamily="2" charset="0"/>
              </a:rPr>
              <a:t>3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5D5218D-8DF6-DC47-A0C9-3CE0B64564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4836" y="3021321"/>
            <a:ext cx="6048582" cy="403511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CF8CFC3C-32B5-1145-A586-8F74E4435022}"/>
              </a:ext>
            </a:extLst>
          </p:cNvPr>
          <p:cNvSpPr/>
          <p:nvPr/>
        </p:nvSpPr>
        <p:spPr bwMode="auto">
          <a:xfrm>
            <a:off x="10446366" y="3976804"/>
            <a:ext cx="649460" cy="300039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effectLst/>
              <a:latin typeface="Arial" charset="0"/>
              <a:cs typeface="Arial Unicode MS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FF21763-FD95-9B4F-A487-4A91E060401B}"/>
              </a:ext>
            </a:extLst>
          </p:cNvPr>
          <p:cNvSpPr txBox="1"/>
          <p:nvPr/>
        </p:nvSpPr>
        <p:spPr>
          <a:xfrm>
            <a:off x="10225087" y="3643883"/>
            <a:ext cx="304800" cy="35355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Avenir Book" panose="02000503020000020003" pitchFamily="2" charset="0"/>
              </a:rPr>
              <a:t>5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49E4611-6FE4-5C47-9921-44C0158673C9}"/>
              </a:ext>
            </a:extLst>
          </p:cNvPr>
          <p:cNvSpPr/>
          <p:nvPr/>
        </p:nvSpPr>
        <p:spPr bwMode="auto">
          <a:xfrm>
            <a:off x="11672887" y="4936273"/>
            <a:ext cx="457200" cy="300039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effectLst/>
              <a:latin typeface="Arial" charset="0"/>
              <a:cs typeface="Arial Unicode MS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EC88614-88D6-A945-9158-8F26A4BC1787}"/>
              </a:ext>
            </a:extLst>
          </p:cNvPr>
          <p:cNvSpPr txBox="1"/>
          <p:nvPr/>
        </p:nvSpPr>
        <p:spPr>
          <a:xfrm>
            <a:off x="11291887" y="4798378"/>
            <a:ext cx="304800" cy="35355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Avenir Book" panose="02000503020000020003" pitchFamily="2" charset="0"/>
              </a:rPr>
              <a:t>6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736FD81-9B72-2845-BE15-CFE7825D42EF}"/>
              </a:ext>
            </a:extLst>
          </p:cNvPr>
          <p:cNvSpPr/>
          <p:nvPr/>
        </p:nvSpPr>
        <p:spPr bwMode="auto">
          <a:xfrm>
            <a:off x="12289059" y="3625951"/>
            <a:ext cx="649460" cy="300039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effectLst/>
              <a:latin typeface="Arial" charset="0"/>
              <a:cs typeface="Arial Unicode MS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DE9A7D1-7359-3F48-8E79-97C55C9A007F}"/>
              </a:ext>
            </a:extLst>
          </p:cNvPr>
          <p:cNvSpPr txBox="1"/>
          <p:nvPr/>
        </p:nvSpPr>
        <p:spPr>
          <a:xfrm>
            <a:off x="12351875" y="3174253"/>
            <a:ext cx="304800" cy="35355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Avenir Book" panose="02000503020000020003" pitchFamily="2" charset="0"/>
              </a:rPr>
              <a:t>4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D63A53B-D0AF-2641-91F3-2AD40EB4A09D}"/>
              </a:ext>
            </a:extLst>
          </p:cNvPr>
          <p:cNvSpPr txBox="1"/>
          <p:nvPr/>
        </p:nvSpPr>
        <p:spPr>
          <a:xfrm>
            <a:off x="6507188" y="5147654"/>
            <a:ext cx="3449126" cy="6111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Avenir Book" panose="02000503020000020003" pitchFamily="2" charset="0"/>
              </a:rPr>
              <a:t>Two Tile </a:t>
            </a:r>
            <a:r>
              <a:rPr lang="en-US" b="1" dirty="0" err="1">
                <a:solidFill>
                  <a:srgbClr val="FF0000"/>
                </a:solidFill>
                <a:latin typeface="Avenir Book" panose="02000503020000020003" pitchFamily="2" charset="0"/>
              </a:rPr>
              <a:t>subViews</a:t>
            </a:r>
            <a:r>
              <a:rPr lang="en-US" b="1" dirty="0">
                <a:solidFill>
                  <a:srgbClr val="FF0000"/>
                </a:solidFill>
                <a:latin typeface="Avenir Book" panose="02000503020000020003" pitchFamily="2" charset="0"/>
              </a:rPr>
              <a:t> are created by default</a:t>
            </a:r>
          </a:p>
        </p:txBody>
      </p:sp>
    </p:spTree>
    <p:extLst>
      <p:ext uri="{BB962C8B-B14F-4D97-AF65-F5344CB8AC3E}">
        <p14:creationId xmlns:p14="http://schemas.microsoft.com/office/powerpoint/2010/main" val="210877935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Changing the Tile Layout</a:t>
            </a:r>
          </a:p>
        </p:txBody>
      </p:sp>
      <p:sp>
        <p:nvSpPr>
          <p:cNvPr id="3074" name="Rectangle 2"/>
          <p:cNvSpPr>
            <a:spLocks noGrp="1" noChangeArrowheads="1"/>
          </p:cNvSpPr>
          <p:nvPr>
            <p:ph idx="1"/>
          </p:nvPr>
        </p:nvSpPr>
        <p:spPr>
          <a:xfrm>
            <a:off x="670932" y="1341438"/>
            <a:ext cx="3066043" cy="5414964"/>
          </a:xfrm>
        </p:spPr>
        <p:txBody>
          <a:bodyPr/>
          <a:lstStyle/>
          <a:p>
            <a:r>
              <a:rPr lang="en-US" dirty="0"/>
              <a:t>Click </a:t>
            </a:r>
            <a:r>
              <a:rPr lang="en-US" dirty="0">
                <a:solidFill>
                  <a:schemeClr val="accent2"/>
                </a:solidFill>
              </a:rPr>
              <a:t>Clear</a:t>
            </a:r>
            <a:r>
              <a:rPr lang="en-US" dirty="0"/>
              <a:t>.</a:t>
            </a:r>
          </a:p>
          <a:p>
            <a:r>
              <a:rPr lang="en-US" dirty="0"/>
              <a:t>Change the layout to </a:t>
            </a:r>
            <a:r>
              <a:rPr lang="en-US" u="sng" dirty="0"/>
              <a:t>2 x 2</a:t>
            </a:r>
            <a:r>
              <a:rPr lang="en-US" dirty="0"/>
              <a:t>.</a:t>
            </a:r>
          </a:p>
          <a:p>
            <a:r>
              <a:rPr lang="en-US" dirty="0"/>
              <a:t>Click each of the 4 blank tiles one by one.</a:t>
            </a:r>
          </a:p>
          <a:p>
            <a:r>
              <a:rPr lang="en-US" dirty="0"/>
              <a:t>Click </a:t>
            </a:r>
            <a:r>
              <a:rPr lang="en-US" dirty="0">
                <a:solidFill>
                  <a:schemeClr val="accent2"/>
                </a:solidFill>
              </a:rPr>
              <a:t>Ok</a:t>
            </a:r>
            <a:r>
              <a:rPr lang="en-US" dirty="0"/>
              <a:t>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1907DD-7941-1141-9363-F9B0C835F7E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0D1767-627C-491E-ACA3-F1A030805EB2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3076" name="AutoShape 4"/>
          <p:cNvSpPr>
            <a:spLocks noChangeArrowheads="1"/>
          </p:cNvSpPr>
          <p:nvPr/>
        </p:nvSpPr>
        <p:spPr bwMode="auto">
          <a:xfrm>
            <a:off x="1908175" y="6858000"/>
            <a:ext cx="1828800" cy="457200"/>
          </a:xfrm>
          <a:prstGeom prst="roundRect">
            <a:avLst>
              <a:gd name="adj" fmla="val 347"/>
            </a:avLst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5779E2E-4271-0B4C-94A7-509042CFE3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4739" y="1126564"/>
            <a:ext cx="6203950" cy="392398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3E19E7E-B606-0042-BBA0-FFDE28C7EB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5131" y="3233838"/>
            <a:ext cx="6076543" cy="384095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A482F4EE-FB87-CB40-8418-746AB8180052}"/>
              </a:ext>
            </a:extLst>
          </p:cNvPr>
          <p:cNvSpPr/>
          <p:nvPr/>
        </p:nvSpPr>
        <p:spPr bwMode="auto">
          <a:xfrm>
            <a:off x="9095471" y="1793136"/>
            <a:ext cx="649460" cy="300039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effectLst/>
              <a:latin typeface="Arial" charset="0"/>
              <a:cs typeface="Arial Unicode MS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E6E3767-3342-B743-BAB4-D71660BC3DC2}"/>
              </a:ext>
            </a:extLst>
          </p:cNvPr>
          <p:cNvSpPr txBox="1"/>
          <p:nvPr/>
        </p:nvSpPr>
        <p:spPr>
          <a:xfrm>
            <a:off x="8943071" y="1381738"/>
            <a:ext cx="304800" cy="35355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Avenir Book" panose="02000503020000020003" pitchFamily="2" charset="0"/>
              </a:rPr>
              <a:t>1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36DCAA3-A67D-674E-9499-8E5BC26E1216}"/>
              </a:ext>
            </a:extLst>
          </p:cNvPr>
          <p:cNvSpPr/>
          <p:nvPr/>
        </p:nvSpPr>
        <p:spPr bwMode="auto">
          <a:xfrm>
            <a:off x="10301287" y="3856037"/>
            <a:ext cx="1143000" cy="300039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effectLst/>
              <a:latin typeface="Arial" charset="0"/>
              <a:cs typeface="Arial Unicode MS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662CF6E-6440-0B4B-B7CC-1AF9CD324921}"/>
              </a:ext>
            </a:extLst>
          </p:cNvPr>
          <p:cNvSpPr txBox="1"/>
          <p:nvPr/>
        </p:nvSpPr>
        <p:spPr>
          <a:xfrm>
            <a:off x="10072687" y="3502479"/>
            <a:ext cx="304800" cy="35355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Avenir Book" panose="02000503020000020003" pitchFamily="2" charset="0"/>
              </a:rPr>
              <a:t>2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5C612FD-2E3C-524F-BED1-D3972DAB127B}"/>
              </a:ext>
            </a:extLst>
          </p:cNvPr>
          <p:cNvSpPr/>
          <p:nvPr/>
        </p:nvSpPr>
        <p:spPr bwMode="auto">
          <a:xfrm>
            <a:off x="9463087" y="4558946"/>
            <a:ext cx="457200" cy="300039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effectLst/>
              <a:latin typeface="Arial" charset="0"/>
              <a:cs typeface="Arial Unicode MS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B312229-C393-2146-8053-5C19C6646D9C}"/>
              </a:ext>
            </a:extLst>
          </p:cNvPr>
          <p:cNvSpPr/>
          <p:nvPr/>
        </p:nvSpPr>
        <p:spPr bwMode="auto">
          <a:xfrm>
            <a:off x="11829643" y="4558946"/>
            <a:ext cx="457200" cy="300039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effectLst/>
              <a:latin typeface="Arial" charset="0"/>
              <a:cs typeface="Arial Unicode MS" charset="0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763C680-2B37-D946-9B61-36FD627EF232}"/>
              </a:ext>
            </a:extLst>
          </p:cNvPr>
          <p:cNvSpPr/>
          <p:nvPr/>
        </p:nvSpPr>
        <p:spPr bwMode="auto">
          <a:xfrm>
            <a:off x="9463087" y="5666851"/>
            <a:ext cx="457200" cy="300039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effectLst/>
              <a:latin typeface="Arial" charset="0"/>
              <a:cs typeface="Arial Unicode MS" charset="0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055B90BA-B3C6-8947-9803-83F3659F75CA}"/>
              </a:ext>
            </a:extLst>
          </p:cNvPr>
          <p:cNvSpPr/>
          <p:nvPr/>
        </p:nvSpPr>
        <p:spPr bwMode="auto">
          <a:xfrm>
            <a:off x="11829643" y="5666850"/>
            <a:ext cx="457200" cy="300039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effectLst/>
              <a:latin typeface="Arial" charset="0"/>
              <a:cs typeface="Arial Unicode MS" charset="0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CCD3C7D-2BC0-784B-8D42-D8949DBFE0BE}"/>
              </a:ext>
            </a:extLst>
          </p:cNvPr>
          <p:cNvSpPr/>
          <p:nvPr/>
        </p:nvSpPr>
        <p:spPr bwMode="auto">
          <a:xfrm>
            <a:off x="12434886" y="6803678"/>
            <a:ext cx="512571" cy="300039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effectLst/>
              <a:latin typeface="Arial" charset="0"/>
              <a:cs typeface="Arial Unicode MS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F187BA2-6547-F74D-8CF3-8FA538FE94BC}"/>
              </a:ext>
            </a:extLst>
          </p:cNvPr>
          <p:cNvSpPr txBox="1"/>
          <p:nvPr/>
        </p:nvSpPr>
        <p:spPr>
          <a:xfrm>
            <a:off x="12058243" y="6558920"/>
            <a:ext cx="304800" cy="35355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Avenir Book" panose="02000503020000020003" pitchFamily="2" charset="0"/>
              </a:rPr>
              <a:t>4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B2F91CB-1F40-B04F-9D00-92CCFA1AFB74}"/>
              </a:ext>
            </a:extLst>
          </p:cNvPr>
          <p:cNvSpPr txBox="1"/>
          <p:nvPr/>
        </p:nvSpPr>
        <p:spPr>
          <a:xfrm>
            <a:off x="10720387" y="5085099"/>
            <a:ext cx="304800" cy="35355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Avenir Book" panose="02000503020000020003" pitchFamily="2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32310672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and Drag to Define a Custom Tile Layout</a:t>
            </a:r>
          </a:p>
        </p:txBody>
      </p:sp>
      <p:sp>
        <p:nvSpPr>
          <p:cNvPr id="3074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 is also possible to define a custom tile layout.</a:t>
            </a:r>
          </a:p>
          <a:p>
            <a:r>
              <a:rPr lang="en-US" dirty="0"/>
              <a:t>After clicking </a:t>
            </a:r>
            <a:r>
              <a:rPr lang="en-US" dirty="0">
                <a:solidFill>
                  <a:schemeClr val="accent2"/>
                </a:solidFill>
              </a:rPr>
              <a:t>Clear</a:t>
            </a:r>
            <a:r>
              <a:rPr lang="en-US" dirty="0"/>
              <a:t>, simply click and drag to create the desired tile arrangement.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1907DD-7941-1141-9363-F9B0C835F7E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0D1767-627C-491E-ACA3-F1A030805EB2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3076" name="AutoShape 4"/>
          <p:cNvSpPr>
            <a:spLocks noChangeArrowheads="1"/>
          </p:cNvSpPr>
          <p:nvPr/>
        </p:nvSpPr>
        <p:spPr bwMode="auto">
          <a:xfrm>
            <a:off x="1908175" y="6858000"/>
            <a:ext cx="1828800" cy="457200"/>
          </a:xfrm>
          <a:prstGeom prst="roundRect">
            <a:avLst>
              <a:gd name="adj" fmla="val 347"/>
            </a:avLst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52DF734-F601-C246-853D-AB7DC53FD1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145" y="2853496"/>
            <a:ext cx="6451856" cy="407374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7830B89-686C-8444-843C-B9E3B74C74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5845" y="2853496"/>
            <a:ext cx="6457438" cy="407374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4590904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 Left Tile </a:t>
            </a:r>
            <a:r>
              <a:rPr lang="en-US" dirty="0" err="1"/>
              <a:t>subView</a:t>
            </a:r>
            <a:r>
              <a:rPr lang="en-US" dirty="0"/>
              <a:t> Data Source</a:t>
            </a:r>
          </a:p>
        </p:txBody>
      </p:sp>
      <p:sp>
        <p:nvSpPr>
          <p:cNvPr id="3074" name="Rectangle 2"/>
          <p:cNvSpPr>
            <a:spLocks noGrp="1" noChangeArrowheads="1"/>
          </p:cNvSpPr>
          <p:nvPr>
            <p:ph idx="1"/>
          </p:nvPr>
        </p:nvSpPr>
        <p:spPr>
          <a:xfrm>
            <a:off x="670933" y="1341438"/>
            <a:ext cx="5849374" cy="5414964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en-US" dirty="0"/>
              <a:t>Double-click the </a:t>
            </a:r>
            <a:r>
              <a:rPr lang="en-US" u="sng" dirty="0"/>
              <a:t>Top Left</a:t>
            </a:r>
            <a:r>
              <a:rPr lang="en-US" dirty="0"/>
              <a:t> </a:t>
            </a:r>
            <a:r>
              <a:rPr lang="en-US" dirty="0" err="1"/>
              <a:t>subView</a:t>
            </a:r>
            <a:r>
              <a:rPr lang="en-US" dirty="0"/>
              <a:t> tile.</a:t>
            </a:r>
          </a:p>
          <a:p>
            <a:pPr>
              <a:spcBef>
                <a:spcPts val="600"/>
              </a:spcBef>
            </a:pPr>
            <a:r>
              <a:rPr lang="en-US" dirty="0"/>
              <a:t>Select </a:t>
            </a:r>
            <a:r>
              <a:rPr lang="en-US" dirty="0">
                <a:solidFill>
                  <a:schemeClr val="accent2"/>
                </a:solidFill>
              </a:rPr>
              <a:t>Chart</a:t>
            </a:r>
            <a:r>
              <a:rPr lang="en-US" dirty="0"/>
              <a:t> as the visualization.</a:t>
            </a:r>
          </a:p>
          <a:p>
            <a:pPr>
              <a:spcBef>
                <a:spcPts val="600"/>
              </a:spcBef>
            </a:pPr>
            <a:r>
              <a:rPr lang="en-US" dirty="0"/>
              <a:t>Type the query shown:</a:t>
            </a:r>
          </a:p>
          <a:p>
            <a:pPr lvl="1">
              <a:spcBef>
                <a:spcPts val="600"/>
              </a:spcBef>
            </a:pPr>
            <a:r>
              <a:rPr lang="en-US" dirty="0"/>
              <a:t>This query finds the </a:t>
            </a:r>
            <a:r>
              <a:rPr lang="en-US" dirty="0">
                <a:solidFill>
                  <a:srgbClr val="00B050"/>
                </a:solidFill>
              </a:rPr>
              <a:t>zone</a:t>
            </a:r>
            <a:r>
              <a:rPr lang="en-US" dirty="0"/>
              <a:t> </a:t>
            </a:r>
            <a:r>
              <a:rPr lang="en-US" dirty="0">
                <a:solidFill>
                  <a:srgbClr val="00B050"/>
                </a:solidFill>
              </a:rPr>
              <a:t>air</a:t>
            </a:r>
            <a:r>
              <a:rPr lang="en-US" dirty="0"/>
              <a:t> </a:t>
            </a:r>
            <a:r>
              <a:rPr lang="en-US" dirty="0">
                <a:solidFill>
                  <a:srgbClr val="00B050"/>
                </a:solidFill>
              </a:rPr>
              <a:t>temp</a:t>
            </a:r>
            <a:r>
              <a:rPr lang="en-US" dirty="0"/>
              <a:t> </a:t>
            </a:r>
            <a:r>
              <a:rPr lang="en-US" dirty="0">
                <a:solidFill>
                  <a:srgbClr val="00B050"/>
                </a:solidFill>
              </a:rPr>
              <a:t>sensor</a:t>
            </a:r>
            <a:r>
              <a:rPr lang="en-US" dirty="0"/>
              <a:t> </a:t>
            </a:r>
            <a:r>
              <a:rPr lang="en-US" dirty="0">
                <a:solidFill>
                  <a:srgbClr val="00B050"/>
                </a:solidFill>
              </a:rPr>
              <a:t>point</a:t>
            </a:r>
            <a:r>
              <a:rPr lang="en-US" dirty="0"/>
              <a:t> record that has an </a:t>
            </a:r>
            <a:r>
              <a:rPr lang="en-US" dirty="0" err="1">
                <a:solidFill>
                  <a:srgbClr val="00B050"/>
                </a:solidFill>
              </a:rPr>
              <a:t>equipRef</a:t>
            </a:r>
            <a:r>
              <a:rPr lang="en-US" dirty="0"/>
              <a:t> equal to the value of a variable named </a:t>
            </a:r>
            <a:r>
              <a:rPr lang="en-US" dirty="0">
                <a:solidFill>
                  <a:schemeClr val="accent2"/>
                </a:solidFill>
                <a:ea typeface="+mn-ea"/>
              </a:rPr>
              <a:t>ahu</a:t>
            </a:r>
          </a:p>
          <a:p>
            <a:pPr lvl="1">
              <a:spcBef>
                <a:spcPts val="600"/>
              </a:spcBef>
            </a:pPr>
            <a:r>
              <a:rPr lang="en-US" dirty="0"/>
              <a:t>Automatically creates a picker for the ahu variable and a span picker</a:t>
            </a:r>
          </a:p>
          <a:p>
            <a:pPr>
              <a:spcBef>
                <a:spcPts val="600"/>
              </a:spcBef>
            </a:pPr>
            <a:r>
              <a:rPr lang="en-US" dirty="0"/>
              <a:t>Click </a:t>
            </a:r>
            <a:r>
              <a:rPr lang="en-US" dirty="0">
                <a:solidFill>
                  <a:schemeClr val="accent2"/>
                </a:solidFill>
              </a:rPr>
              <a:t>Vars</a:t>
            </a:r>
            <a:r>
              <a:rPr lang="en-US" dirty="0"/>
              <a:t>.</a:t>
            </a:r>
          </a:p>
          <a:p>
            <a:pPr>
              <a:spcBef>
                <a:spcPts val="600"/>
              </a:spcBef>
            </a:pPr>
            <a:r>
              <a:rPr lang="en-US" dirty="0"/>
              <a:t>Continue to next slide.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003E9D-5D22-244B-9F18-0365F8C324E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0D1767-627C-491E-ACA3-F1A030805EB2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A218399-EAE3-0447-A3F7-AFBF19AFD24F}"/>
              </a:ext>
            </a:extLst>
          </p:cNvPr>
          <p:cNvSpPr txBox="1"/>
          <p:nvPr/>
        </p:nvSpPr>
        <p:spPr>
          <a:xfrm>
            <a:off x="1969541" y="6682332"/>
            <a:ext cx="11469807" cy="378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hangingPunct="1">
              <a:spcAft>
                <a:spcPts val="600"/>
              </a:spcAft>
            </a:pP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read(zone and air and temp and sensor and </a:t>
            </a:r>
            <a:r>
              <a:rPr lang="en-US" sz="20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equipRef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== {{ahu}}).</a:t>
            </a:r>
            <a:r>
              <a:rPr lang="en-US" sz="20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hisRead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({{span}})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120D18D-98E5-9F49-AA79-186F0FE518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3950" y="960437"/>
            <a:ext cx="6617724" cy="508336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F2500B9-0753-D940-A46B-EEB27848AF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9342" y="5075813"/>
            <a:ext cx="6770124" cy="155565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C413641C-42F4-1E4A-AB37-4D8F5C6A9122}"/>
              </a:ext>
            </a:extLst>
          </p:cNvPr>
          <p:cNvSpPr/>
          <p:nvPr/>
        </p:nvSpPr>
        <p:spPr bwMode="auto">
          <a:xfrm>
            <a:off x="6670334" y="6262302"/>
            <a:ext cx="1223962" cy="353559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effectLst/>
              <a:latin typeface="Arial" charset="0"/>
              <a:cs typeface="Arial Unicode MS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E689F92-0AC7-3D4E-A335-28C7C8E59B03}"/>
              </a:ext>
            </a:extLst>
          </p:cNvPr>
          <p:cNvSpPr txBox="1"/>
          <p:nvPr/>
        </p:nvSpPr>
        <p:spPr>
          <a:xfrm>
            <a:off x="6184046" y="6201058"/>
            <a:ext cx="304800" cy="35355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Avenir Book" panose="02000503020000020003" pitchFamily="2" charset="0"/>
              </a:rPr>
              <a:t>2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2C9EDF5-D4F6-7546-B2BB-4332FEE63C98}"/>
              </a:ext>
            </a:extLst>
          </p:cNvPr>
          <p:cNvSpPr/>
          <p:nvPr/>
        </p:nvSpPr>
        <p:spPr bwMode="auto">
          <a:xfrm>
            <a:off x="8015287" y="5764952"/>
            <a:ext cx="5386387" cy="529485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effectLst/>
              <a:latin typeface="Arial" charset="0"/>
              <a:cs typeface="Arial Unicode MS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D317748-2EB0-C34C-BC16-B688C8340800}"/>
              </a:ext>
            </a:extLst>
          </p:cNvPr>
          <p:cNvSpPr txBox="1"/>
          <p:nvPr/>
        </p:nvSpPr>
        <p:spPr>
          <a:xfrm>
            <a:off x="8167687" y="5472375"/>
            <a:ext cx="304800" cy="35355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Avenir Book" panose="02000503020000020003" pitchFamily="2" charset="0"/>
              </a:rPr>
              <a:t>3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B5E3033-5B46-AB4A-A412-3A7F4EF5ED84}"/>
              </a:ext>
            </a:extLst>
          </p:cNvPr>
          <p:cNvSpPr/>
          <p:nvPr/>
        </p:nvSpPr>
        <p:spPr bwMode="auto">
          <a:xfrm>
            <a:off x="7405687" y="2792031"/>
            <a:ext cx="1223962" cy="353559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effectLst/>
              <a:latin typeface="Arial" charset="0"/>
              <a:cs typeface="Arial Unicode MS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9A72783-E12A-8742-9C64-75E7372BA4E1}"/>
              </a:ext>
            </a:extLst>
          </p:cNvPr>
          <p:cNvSpPr txBox="1"/>
          <p:nvPr/>
        </p:nvSpPr>
        <p:spPr>
          <a:xfrm>
            <a:off x="6909304" y="2756978"/>
            <a:ext cx="304800" cy="35355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Avenir Book" panose="02000503020000020003" pitchFamily="2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1419729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6B40802-B6A3-5F4D-9574-2C6F67D193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8550" y="960437"/>
            <a:ext cx="7170737" cy="453466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073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the Kind of a Variable</a:t>
            </a:r>
          </a:p>
        </p:txBody>
      </p:sp>
      <p:sp>
        <p:nvSpPr>
          <p:cNvPr id="3074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600"/>
              </a:spcBef>
            </a:pPr>
            <a:r>
              <a:rPr lang="en-US" dirty="0"/>
              <a:t>Expand the </a:t>
            </a:r>
            <a:r>
              <a:rPr lang="en-US" dirty="0">
                <a:solidFill>
                  <a:schemeClr val="accent2"/>
                </a:solidFill>
              </a:rPr>
              <a:t>ahu</a:t>
            </a:r>
            <a:r>
              <a:rPr lang="en-US" dirty="0"/>
              <a:t> variable.</a:t>
            </a:r>
          </a:p>
          <a:p>
            <a:pPr>
              <a:spcBef>
                <a:spcPts val="600"/>
              </a:spcBef>
            </a:pPr>
            <a:r>
              <a:rPr lang="en-US" dirty="0"/>
              <a:t>Click the </a:t>
            </a:r>
            <a:r>
              <a:rPr lang="en-US" dirty="0">
                <a:solidFill>
                  <a:schemeClr val="accent2"/>
                </a:solidFill>
              </a:rPr>
              <a:t>Kind</a:t>
            </a:r>
            <a:r>
              <a:rPr lang="en-US" dirty="0"/>
              <a:t> drop-down.</a:t>
            </a:r>
          </a:p>
          <a:p>
            <a:pPr>
              <a:spcBef>
                <a:spcPts val="600"/>
              </a:spcBef>
            </a:pPr>
            <a:r>
              <a:rPr lang="en-US" dirty="0"/>
              <a:t>Select </a:t>
            </a:r>
            <a:r>
              <a:rPr lang="en-US" u="sng" dirty="0">
                <a:solidFill>
                  <a:schemeClr val="accent2"/>
                </a:solidFill>
              </a:rPr>
              <a:t>Ref</a:t>
            </a:r>
            <a:r>
              <a:rPr lang="en-US" dirty="0"/>
              <a:t> as the </a:t>
            </a:r>
            <a:r>
              <a:rPr lang="en-US" dirty="0">
                <a:solidFill>
                  <a:schemeClr val="accent2"/>
                </a:solidFill>
              </a:rPr>
              <a:t>Kind</a:t>
            </a:r>
            <a:r>
              <a:rPr lang="en-US" dirty="0"/>
              <a:t>.</a:t>
            </a:r>
          </a:p>
          <a:p>
            <a:pPr>
              <a:spcBef>
                <a:spcPts val="600"/>
              </a:spcBef>
            </a:pPr>
            <a:r>
              <a:rPr lang="en-US" dirty="0"/>
              <a:t>Type </a:t>
            </a:r>
            <a:r>
              <a:rPr lang="en-US" u="sng" dirty="0">
                <a:solidFill>
                  <a:srgbClr val="00B050"/>
                </a:solidFill>
              </a:rPr>
              <a:t>ahu</a:t>
            </a:r>
            <a:r>
              <a:rPr lang="en-US" dirty="0"/>
              <a:t> into </a:t>
            </a:r>
            <a:r>
              <a:rPr lang="en-US" dirty="0">
                <a:solidFill>
                  <a:schemeClr val="accent2"/>
                </a:solidFill>
              </a:rPr>
              <a:t>tag</a:t>
            </a:r>
            <a:r>
              <a:rPr lang="en-US" dirty="0"/>
              <a:t> field.</a:t>
            </a:r>
          </a:p>
          <a:p>
            <a:pPr>
              <a:spcBef>
                <a:spcPts val="600"/>
              </a:spcBef>
            </a:pPr>
            <a:r>
              <a:rPr lang="en-US" dirty="0"/>
              <a:t>Click </a:t>
            </a:r>
            <a:r>
              <a:rPr lang="en-US" dirty="0">
                <a:solidFill>
                  <a:schemeClr val="accent2"/>
                </a:solidFill>
              </a:rPr>
              <a:t>Ok</a:t>
            </a:r>
            <a:r>
              <a:rPr lang="en-US" dirty="0"/>
              <a:t> on the </a:t>
            </a:r>
            <a:r>
              <a:rPr lang="en-US" dirty="0">
                <a:solidFill>
                  <a:schemeClr val="accent2"/>
                </a:solidFill>
              </a:rPr>
              <a:t>Kind</a:t>
            </a:r>
            <a:r>
              <a:rPr lang="en-US" dirty="0"/>
              <a:t> dialog.</a:t>
            </a:r>
          </a:p>
          <a:p>
            <a:pPr>
              <a:spcBef>
                <a:spcPts val="600"/>
              </a:spcBef>
            </a:pPr>
            <a:r>
              <a:rPr lang="en-US" dirty="0"/>
              <a:t>Click </a:t>
            </a:r>
            <a:r>
              <a:rPr lang="en-US" dirty="0">
                <a:solidFill>
                  <a:schemeClr val="accent2"/>
                </a:solidFill>
              </a:rPr>
              <a:t>Ok</a:t>
            </a:r>
            <a:r>
              <a:rPr lang="en-US" dirty="0"/>
              <a:t>.</a:t>
            </a:r>
          </a:p>
          <a:p>
            <a:pPr>
              <a:spcBef>
                <a:spcPts val="600"/>
              </a:spcBef>
            </a:pPr>
            <a:r>
              <a:rPr lang="en-US" dirty="0"/>
              <a:t>Continue to next slide.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003E9D-5D22-244B-9F18-0365F8C324E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0D1767-627C-491E-ACA3-F1A030805EB2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413641C-42F4-1E4A-AB37-4D8F5C6A9122}"/>
              </a:ext>
            </a:extLst>
          </p:cNvPr>
          <p:cNvSpPr/>
          <p:nvPr/>
        </p:nvSpPr>
        <p:spPr bwMode="auto">
          <a:xfrm>
            <a:off x="9382918" y="2208384"/>
            <a:ext cx="381000" cy="308938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effectLst/>
              <a:latin typeface="Arial" charset="0"/>
              <a:cs typeface="Arial Unicode MS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E689F92-0AC7-3D4E-A335-28C7C8E59B03}"/>
              </a:ext>
            </a:extLst>
          </p:cNvPr>
          <p:cNvSpPr txBox="1"/>
          <p:nvPr/>
        </p:nvSpPr>
        <p:spPr>
          <a:xfrm>
            <a:off x="9877069" y="2163764"/>
            <a:ext cx="304800" cy="35355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Avenir Book" panose="02000503020000020003" pitchFamily="2" charset="0"/>
              </a:rPr>
              <a:t>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D317748-2EB0-C34C-BC16-B688C8340800}"/>
              </a:ext>
            </a:extLst>
          </p:cNvPr>
          <p:cNvSpPr txBox="1"/>
          <p:nvPr/>
        </p:nvSpPr>
        <p:spPr>
          <a:xfrm>
            <a:off x="7915560" y="4910695"/>
            <a:ext cx="304800" cy="35355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Avenir Book" panose="02000503020000020003" pitchFamily="2" charset="0"/>
              </a:rPr>
              <a:t>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63002A-D7D1-CF4A-80B8-2D071F56AF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6894" y="3227800"/>
            <a:ext cx="3368884" cy="381402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65D95B1B-95B1-5940-87D2-2642F74B7015}"/>
              </a:ext>
            </a:extLst>
          </p:cNvPr>
          <p:cNvSpPr/>
          <p:nvPr/>
        </p:nvSpPr>
        <p:spPr bwMode="auto">
          <a:xfrm>
            <a:off x="12684705" y="1319851"/>
            <a:ext cx="328324" cy="353558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effectLst/>
              <a:latin typeface="Arial" charset="0"/>
              <a:cs typeface="Arial Unicode MS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AA89B95-2687-7B4A-9025-683D77DF67E1}"/>
              </a:ext>
            </a:extLst>
          </p:cNvPr>
          <p:cNvSpPr txBox="1"/>
          <p:nvPr/>
        </p:nvSpPr>
        <p:spPr>
          <a:xfrm>
            <a:off x="12304420" y="1320801"/>
            <a:ext cx="304800" cy="35355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Avenir Book" panose="02000503020000020003" pitchFamily="2" charset="0"/>
              </a:rPr>
              <a:t>1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2C9EDF5-D4F6-7546-B2BB-4332FEE63C98}"/>
              </a:ext>
            </a:extLst>
          </p:cNvPr>
          <p:cNvSpPr/>
          <p:nvPr/>
        </p:nvSpPr>
        <p:spPr bwMode="auto">
          <a:xfrm>
            <a:off x="8246894" y="5186952"/>
            <a:ext cx="833438" cy="353559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effectLst/>
              <a:latin typeface="Arial" charset="0"/>
              <a:cs typeface="Arial Unicode MS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0ECDEE9-496C-AA46-9D51-896F89F3BF78}"/>
              </a:ext>
            </a:extLst>
          </p:cNvPr>
          <p:cNvSpPr txBox="1"/>
          <p:nvPr/>
        </p:nvSpPr>
        <p:spPr>
          <a:xfrm>
            <a:off x="10896723" y="5179125"/>
            <a:ext cx="304800" cy="35355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Avenir Book" panose="02000503020000020003" pitchFamily="2" charset="0"/>
              </a:rPr>
              <a:t>4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61BC7E0-46CC-3842-9439-97F26C26BA48}"/>
              </a:ext>
            </a:extLst>
          </p:cNvPr>
          <p:cNvSpPr/>
          <p:nvPr/>
        </p:nvSpPr>
        <p:spPr bwMode="auto">
          <a:xfrm>
            <a:off x="9953831" y="5164248"/>
            <a:ext cx="833438" cy="353559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effectLst/>
              <a:latin typeface="Arial" charset="0"/>
              <a:cs typeface="Arial Unicode MS" charset="0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DA21B34D-29DB-0442-B9AD-0326550E5A5D}"/>
              </a:ext>
            </a:extLst>
          </p:cNvPr>
          <p:cNvSpPr/>
          <p:nvPr/>
        </p:nvSpPr>
        <p:spPr bwMode="auto">
          <a:xfrm>
            <a:off x="10782340" y="6688263"/>
            <a:ext cx="833438" cy="353559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effectLst/>
              <a:latin typeface="Arial" charset="0"/>
              <a:cs typeface="Arial Unicode MS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DB21154-F99C-CA4D-8C04-560F99223664}"/>
              </a:ext>
            </a:extLst>
          </p:cNvPr>
          <p:cNvSpPr txBox="1"/>
          <p:nvPr/>
        </p:nvSpPr>
        <p:spPr>
          <a:xfrm>
            <a:off x="11707936" y="6688263"/>
            <a:ext cx="304800" cy="35355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Avenir Book" panose="02000503020000020003" pitchFamily="2" charset="0"/>
              </a:rPr>
              <a:t>5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81E6580-D7F5-B24B-9375-4561D6E7DC07}"/>
              </a:ext>
            </a:extLst>
          </p:cNvPr>
          <p:cNvSpPr txBox="1"/>
          <p:nvPr/>
        </p:nvSpPr>
        <p:spPr>
          <a:xfrm>
            <a:off x="12322968" y="4733916"/>
            <a:ext cx="304800" cy="35355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Avenir Book" panose="02000503020000020003" pitchFamily="2" charset="0"/>
              </a:rPr>
              <a:t>6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2DD6822-3636-FA44-8A12-7099BFF834AA}"/>
              </a:ext>
            </a:extLst>
          </p:cNvPr>
          <p:cNvSpPr/>
          <p:nvPr/>
        </p:nvSpPr>
        <p:spPr bwMode="auto">
          <a:xfrm>
            <a:off x="12206287" y="5154970"/>
            <a:ext cx="685800" cy="353559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effectLst/>
              <a:latin typeface="Arial" charset="0"/>
              <a:cs typeface="Arial Unicode M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804459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Remaining Tile </a:t>
            </a:r>
            <a:r>
              <a:rPr lang="en-US" dirty="0" err="1"/>
              <a:t>subView</a:t>
            </a:r>
            <a:r>
              <a:rPr lang="en-US" dirty="0"/>
              <a:t> Data Sources</a:t>
            </a:r>
          </a:p>
        </p:txBody>
      </p:sp>
      <p:sp>
        <p:nvSpPr>
          <p:cNvPr id="3074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each step, after entering the query change the </a:t>
            </a:r>
            <a:r>
              <a:rPr lang="en-US" dirty="0">
                <a:solidFill>
                  <a:schemeClr val="accent2"/>
                </a:solidFill>
              </a:rPr>
              <a:t>ahu</a:t>
            </a:r>
            <a:r>
              <a:rPr lang="en-US" dirty="0"/>
              <a:t> variable </a:t>
            </a:r>
            <a:r>
              <a:rPr lang="en-US" dirty="0">
                <a:solidFill>
                  <a:schemeClr val="accent2"/>
                </a:solidFill>
              </a:rPr>
              <a:t>Kind</a:t>
            </a:r>
            <a:r>
              <a:rPr lang="en-US" dirty="0"/>
              <a:t> to </a:t>
            </a:r>
            <a:r>
              <a:rPr lang="en-US" u="sng" dirty="0">
                <a:solidFill>
                  <a:schemeClr val="accent2"/>
                </a:solidFill>
              </a:rPr>
              <a:t>Ref&lt;ahu&gt;</a:t>
            </a:r>
            <a:r>
              <a:rPr lang="en-US" dirty="0"/>
              <a:t>.</a:t>
            </a:r>
          </a:p>
          <a:p>
            <a:r>
              <a:rPr lang="en-US" dirty="0"/>
              <a:t>Make the </a:t>
            </a:r>
            <a:r>
              <a:rPr lang="en-US" b="1" dirty="0"/>
              <a:t>Bottom Left</a:t>
            </a:r>
            <a:r>
              <a:rPr lang="en-US" dirty="0"/>
              <a:t> </a:t>
            </a:r>
            <a:r>
              <a:rPr lang="en-US" dirty="0" err="1"/>
              <a:t>subView</a:t>
            </a:r>
            <a:r>
              <a:rPr lang="en-US" dirty="0"/>
              <a:t> tile a </a:t>
            </a:r>
            <a:r>
              <a:rPr lang="en-US" dirty="0">
                <a:solidFill>
                  <a:schemeClr val="accent2"/>
                </a:solidFill>
              </a:rPr>
              <a:t>Chart</a:t>
            </a:r>
            <a:r>
              <a:rPr lang="en-US" dirty="0"/>
              <a:t> with this query : </a:t>
            </a:r>
          </a:p>
          <a:p>
            <a:endParaRPr lang="en-US" dirty="0"/>
          </a:p>
          <a:p>
            <a:r>
              <a:rPr lang="en-US" dirty="0"/>
              <a:t>Make the </a:t>
            </a:r>
            <a:r>
              <a:rPr lang="en-US" b="1" dirty="0"/>
              <a:t>Top Right</a:t>
            </a:r>
            <a:r>
              <a:rPr lang="en-US" dirty="0"/>
              <a:t> </a:t>
            </a:r>
            <a:r>
              <a:rPr lang="en-US" dirty="0" err="1"/>
              <a:t>subView</a:t>
            </a:r>
            <a:r>
              <a:rPr lang="en-US" dirty="0"/>
              <a:t> tile a </a:t>
            </a:r>
            <a:r>
              <a:rPr lang="en-US" dirty="0">
                <a:solidFill>
                  <a:schemeClr val="accent2"/>
                </a:solidFill>
              </a:rPr>
              <a:t>Chart</a:t>
            </a:r>
            <a:r>
              <a:rPr lang="en-US" dirty="0"/>
              <a:t> with this query: </a:t>
            </a:r>
          </a:p>
          <a:p>
            <a:endParaRPr lang="en-US" dirty="0"/>
          </a:p>
          <a:p>
            <a:r>
              <a:rPr lang="en-US" dirty="0"/>
              <a:t>Make the </a:t>
            </a:r>
            <a:r>
              <a:rPr lang="en-US" b="1" dirty="0"/>
              <a:t>Bottom Right</a:t>
            </a:r>
            <a:r>
              <a:rPr lang="en-US" dirty="0"/>
              <a:t> </a:t>
            </a:r>
            <a:r>
              <a:rPr lang="en-US" dirty="0" err="1"/>
              <a:t>subView</a:t>
            </a:r>
            <a:r>
              <a:rPr lang="en-US" dirty="0"/>
              <a:t> tile a </a:t>
            </a:r>
            <a:r>
              <a:rPr lang="en-US" dirty="0">
                <a:solidFill>
                  <a:schemeClr val="accent2"/>
                </a:solidFill>
              </a:rPr>
              <a:t>Chart</a:t>
            </a:r>
            <a:r>
              <a:rPr lang="en-US" dirty="0"/>
              <a:t> with this query:</a:t>
            </a:r>
          </a:p>
          <a:p>
            <a:endParaRPr lang="en-US" dirty="0"/>
          </a:p>
          <a:p>
            <a:r>
              <a:rPr lang="en-US" dirty="0"/>
              <a:t>Continue to next slide.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86D0395-C7BB-7041-8DC8-E483DC10020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0D1767-627C-491E-ACA3-F1A030805EB2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0D1C9B-446C-5C43-AD8B-357E36957D22}"/>
              </a:ext>
            </a:extLst>
          </p:cNvPr>
          <p:cNvSpPr txBox="1"/>
          <p:nvPr/>
        </p:nvSpPr>
        <p:spPr>
          <a:xfrm>
            <a:off x="1207496" y="3483472"/>
            <a:ext cx="12175128" cy="378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hangingPunct="1">
              <a:spcAft>
                <a:spcPts val="600"/>
              </a:spcAft>
            </a:pP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read("return" and air and temp and sensor and </a:t>
            </a:r>
            <a:r>
              <a:rPr lang="en-US" sz="20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equipRef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== {{ahu}}).</a:t>
            </a:r>
            <a:r>
              <a:rPr lang="en-US" sz="20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hisRead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({{span}})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1ABF04A-CF96-3145-8F7C-B19F94B5F9E8}"/>
              </a:ext>
            </a:extLst>
          </p:cNvPr>
          <p:cNvSpPr txBox="1"/>
          <p:nvPr/>
        </p:nvSpPr>
        <p:spPr>
          <a:xfrm>
            <a:off x="1207496" y="4830689"/>
            <a:ext cx="7378943" cy="378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hangingPunct="1">
              <a:spcAft>
                <a:spcPts val="600"/>
              </a:spcAft>
            </a:pPr>
            <a:r>
              <a:rPr lang="en-US" sz="20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readById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({{ahu}}).</a:t>
            </a:r>
            <a:r>
              <a:rPr lang="en-US" sz="20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toWeatherPoints.hisRead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({{span}})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BD5E457-9411-9447-B51E-155248945830}"/>
              </a:ext>
            </a:extLst>
          </p:cNvPr>
          <p:cNvSpPr txBox="1"/>
          <p:nvPr/>
        </p:nvSpPr>
        <p:spPr>
          <a:xfrm>
            <a:off x="1174159" y="6220672"/>
            <a:ext cx="12175128" cy="378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hangingPunct="1">
              <a:spcAft>
                <a:spcPts val="600"/>
              </a:spcAft>
            </a:pP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read(discharge and air and temp and sensor and </a:t>
            </a:r>
            <a:r>
              <a:rPr lang="en-US" sz="20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equipRef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== {{ahu}}).</a:t>
            </a:r>
            <a:r>
              <a:rPr lang="en-US" sz="20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hisRead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({{span}})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C8746E1-B883-6846-8FE1-CA6696EDFB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6081" y="585252"/>
            <a:ext cx="2490345" cy="28194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508D815-B3F8-5345-9DAD-2C0488EE2A12}"/>
              </a:ext>
            </a:extLst>
          </p:cNvPr>
          <p:cNvSpPr txBox="1"/>
          <p:nvPr/>
        </p:nvSpPr>
        <p:spPr>
          <a:xfrm>
            <a:off x="9731655" y="3910361"/>
            <a:ext cx="3465232" cy="1126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Avenir Book" panose="02000503020000020003" pitchFamily="2" charset="0"/>
              </a:rPr>
              <a:t>The return tag must be in quotes because return is a reserved word in Axon and would cause an error otherwise.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5DE94E9-2FB1-7C40-9ACD-67765AE569FF}"/>
              </a:ext>
            </a:extLst>
          </p:cNvPr>
          <p:cNvSpPr/>
          <p:nvPr/>
        </p:nvSpPr>
        <p:spPr bwMode="auto">
          <a:xfrm>
            <a:off x="9793154" y="1929396"/>
            <a:ext cx="2719959" cy="429274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effectLst/>
              <a:latin typeface="Arial" charset="0"/>
              <a:cs typeface="Arial Unicode MS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CF514A3-8C88-1249-B870-E2C00E244C1E}"/>
              </a:ext>
            </a:extLst>
          </p:cNvPr>
          <p:cNvSpPr txBox="1"/>
          <p:nvPr/>
        </p:nvSpPr>
        <p:spPr>
          <a:xfrm>
            <a:off x="9412155" y="1956838"/>
            <a:ext cx="304800" cy="35355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Avenir Book" panose="02000503020000020003" pitchFamily="2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80525263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the pickers in each Tile </a:t>
            </a:r>
            <a:r>
              <a:rPr lang="en-US" dirty="0" err="1"/>
              <a:t>subView</a:t>
            </a:r>
            <a:endParaRPr lang="en-US" dirty="0"/>
          </a:p>
        </p:txBody>
      </p:sp>
      <p:sp>
        <p:nvSpPr>
          <p:cNvPr id="3074" name="Rectangle 2"/>
          <p:cNvSpPr>
            <a:spLocks noGrp="1" noChangeArrowheads="1"/>
          </p:cNvSpPr>
          <p:nvPr>
            <p:ph idx="1"/>
          </p:nvPr>
        </p:nvSpPr>
        <p:spPr>
          <a:xfrm>
            <a:off x="670933" y="1341438"/>
            <a:ext cx="4796550" cy="5414964"/>
          </a:xfrm>
        </p:spPr>
        <p:txBody>
          <a:bodyPr/>
          <a:lstStyle/>
          <a:p>
            <a:r>
              <a:rPr lang="en-US" dirty="0"/>
              <a:t>Click </a:t>
            </a:r>
            <a:r>
              <a:rPr lang="en-US" dirty="0" err="1">
                <a:solidFill>
                  <a:schemeClr val="accent2"/>
                </a:solidFill>
              </a:rPr>
              <a:t>Goto</a:t>
            </a:r>
            <a:r>
              <a:rPr lang="en-US" dirty="0"/>
              <a:t>.</a:t>
            </a:r>
          </a:p>
          <a:p>
            <a:r>
              <a:rPr lang="en-US" dirty="0"/>
              <a:t>Use the </a:t>
            </a:r>
            <a:r>
              <a:rPr lang="en-US" dirty="0">
                <a:solidFill>
                  <a:schemeClr val="accent2"/>
                </a:solidFill>
              </a:rPr>
              <a:t>ahu</a:t>
            </a:r>
            <a:r>
              <a:rPr lang="en-US" dirty="0"/>
              <a:t> variable picker and </a:t>
            </a:r>
            <a:r>
              <a:rPr lang="en-US" dirty="0">
                <a:solidFill>
                  <a:schemeClr val="accent2"/>
                </a:solidFill>
              </a:rPr>
              <a:t>span</a:t>
            </a:r>
            <a:r>
              <a:rPr lang="en-US" dirty="0"/>
              <a:t> variable picker to configure each Tile </a:t>
            </a:r>
            <a:r>
              <a:rPr lang="en-US" dirty="0" err="1"/>
              <a:t>subView</a:t>
            </a:r>
            <a:r>
              <a:rPr lang="en-US" dirty="0"/>
              <a:t> to </a:t>
            </a:r>
            <a:r>
              <a:rPr lang="en-US" u="sng" dirty="0"/>
              <a:t>Gaithersburg RTU-1</a:t>
            </a:r>
            <a:r>
              <a:rPr lang="en-US" dirty="0"/>
              <a:t> and </a:t>
            </a:r>
            <a:r>
              <a:rPr lang="en-US" u="sng" dirty="0"/>
              <a:t>yesterday</a:t>
            </a:r>
            <a:r>
              <a:rPr lang="en-US" dirty="0"/>
              <a:t>.</a:t>
            </a:r>
          </a:p>
          <a:p>
            <a:r>
              <a:rPr lang="en-US" dirty="0"/>
              <a:t>Continue to the next exercise to learn how to improve this view.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86D0395-C7BB-7041-8DC8-E483DC10020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0D1767-627C-491E-ACA3-F1A030805EB2}" type="slidenum">
              <a:rPr lang="en-US" smtClean="0"/>
              <a:pPr/>
              <a:t>36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02734FD-0AE6-5045-ABFD-84F841EAA5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9105" y="884237"/>
            <a:ext cx="8020182" cy="495429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C22FA32-1AE3-5D46-8289-D5C9AE9103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7323" y="2254542"/>
            <a:ext cx="7674352" cy="474775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A76A8A5-75C9-974A-8F6E-1A646B77022B}"/>
              </a:ext>
            </a:extLst>
          </p:cNvPr>
          <p:cNvSpPr txBox="1"/>
          <p:nvPr/>
        </p:nvSpPr>
        <p:spPr>
          <a:xfrm>
            <a:off x="11368087" y="1421582"/>
            <a:ext cx="304800" cy="35355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Avenir Book" panose="02000503020000020003" pitchFamily="2" charset="0"/>
              </a:rPr>
              <a:t>1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5B9537F-197F-C742-A8DF-2C1A2AF32147}"/>
              </a:ext>
            </a:extLst>
          </p:cNvPr>
          <p:cNvSpPr/>
          <p:nvPr/>
        </p:nvSpPr>
        <p:spPr bwMode="auto">
          <a:xfrm>
            <a:off x="11763875" y="1421582"/>
            <a:ext cx="609601" cy="300856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effectLst/>
              <a:latin typeface="Arial" charset="0"/>
              <a:cs typeface="Arial Unicode MS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3FD46BA-63C1-E44E-9948-109E4A37D883}"/>
              </a:ext>
            </a:extLst>
          </p:cNvPr>
          <p:cNvSpPr/>
          <p:nvPr/>
        </p:nvSpPr>
        <p:spPr bwMode="auto">
          <a:xfrm>
            <a:off x="5827593" y="2742368"/>
            <a:ext cx="2721094" cy="300856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effectLst/>
              <a:latin typeface="Arial" charset="0"/>
              <a:cs typeface="Arial Unicode MS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3AEF242-8C12-AC41-8CCB-51650C1E4296}"/>
              </a:ext>
            </a:extLst>
          </p:cNvPr>
          <p:cNvSpPr/>
          <p:nvPr/>
        </p:nvSpPr>
        <p:spPr bwMode="auto">
          <a:xfrm>
            <a:off x="5827593" y="4850581"/>
            <a:ext cx="2721094" cy="300856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effectLst/>
              <a:latin typeface="Arial" charset="0"/>
              <a:cs typeface="Arial Unicode MS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C2DEB62-7A7B-2A41-B5AD-089DDA6AF2B3}"/>
              </a:ext>
            </a:extLst>
          </p:cNvPr>
          <p:cNvSpPr/>
          <p:nvPr/>
        </p:nvSpPr>
        <p:spPr bwMode="auto">
          <a:xfrm>
            <a:off x="9540351" y="2713037"/>
            <a:ext cx="2721094" cy="300856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effectLst/>
              <a:latin typeface="Arial" charset="0"/>
              <a:cs typeface="Arial Unicode MS" charset="0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541E30B-E7D6-9E46-9607-F620E5E1A9E7}"/>
              </a:ext>
            </a:extLst>
          </p:cNvPr>
          <p:cNvSpPr/>
          <p:nvPr/>
        </p:nvSpPr>
        <p:spPr bwMode="auto">
          <a:xfrm>
            <a:off x="9559931" y="4850343"/>
            <a:ext cx="2721094" cy="300856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effectLst/>
              <a:latin typeface="Arial" charset="0"/>
              <a:cs typeface="Arial Unicode MS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9D6F663-D5F2-DE46-826C-446BC68E5863}"/>
              </a:ext>
            </a:extLst>
          </p:cNvPr>
          <p:cNvSpPr txBox="1"/>
          <p:nvPr/>
        </p:nvSpPr>
        <p:spPr>
          <a:xfrm>
            <a:off x="8908797" y="2837114"/>
            <a:ext cx="304800" cy="35355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Avenir Book" panose="02000503020000020003" pitchFamily="2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42767108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1CC4B5-CA2F-7448-B3C7-A445AA354DD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3887" y="4770437"/>
            <a:ext cx="12573000" cy="1371599"/>
          </a:xfrm>
        </p:spPr>
        <p:txBody>
          <a:bodyPr/>
          <a:lstStyle/>
          <a:p>
            <a:r>
              <a:rPr lang="en-US" dirty="0"/>
              <a:t>Binding </a:t>
            </a:r>
            <a:r>
              <a:rPr lang="en-US" dirty="0" err="1"/>
              <a:t>subView</a:t>
            </a:r>
            <a:r>
              <a:rPr lang="en-US" dirty="0"/>
              <a:t> Variables to the Root View – Configuring </a:t>
            </a:r>
            <a:r>
              <a:rPr lang="en-US" dirty="0" err="1"/>
              <a:t>subView</a:t>
            </a:r>
            <a:r>
              <a:rPr lang="en-US" dirty="0"/>
              <a:t> Variables with a Single Selector</a:t>
            </a:r>
          </a:p>
        </p:txBody>
      </p:sp>
    </p:spTree>
    <p:extLst>
      <p:ext uri="{BB962C8B-B14F-4D97-AF65-F5344CB8AC3E}">
        <p14:creationId xmlns:p14="http://schemas.microsoft.com/office/powerpoint/2010/main" val="158913802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 Bindings</a:t>
            </a:r>
          </a:p>
        </p:txBody>
      </p:sp>
      <p:sp>
        <p:nvSpPr>
          <p:cNvPr id="3074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Usually a </a:t>
            </a:r>
            <a:r>
              <a:rPr lang="en-US" dirty="0">
                <a:solidFill>
                  <a:schemeClr val="accent2"/>
                </a:solidFill>
              </a:rPr>
              <a:t>View</a:t>
            </a:r>
            <a:r>
              <a:rPr lang="en-US" dirty="0"/>
              <a:t> with </a:t>
            </a:r>
            <a:r>
              <a:rPr lang="en-US" dirty="0" err="1">
                <a:solidFill>
                  <a:schemeClr val="accent2"/>
                </a:solidFill>
              </a:rPr>
              <a:t>subViews</a:t>
            </a:r>
            <a:r>
              <a:rPr lang="en-US" dirty="0"/>
              <a:t> will use the same value for common variables.</a:t>
            </a:r>
          </a:p>
          <a:p>
            <a:r>
              <a:rPr lang="en-US" dirty="0"/>
              <a:t>Instead of setting each variable to the same value individually in each </a:t>
            </a:r>
            <a:r>
              <a:rPr lang="en-US" dirty="0" err="1">
                <a:solidFill>
                  <a:schemeClr val="accent2"/>
                </a:solidFill>
              </a:rPr>
              <a:t>subView</a:t>
            </a:r>
            <a:r>
              <a:rPr lang="en-US" dirty="0"/>
              <a:t>, a variable can bind to another variable so that one picker sets the value for all bound variables.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3236EDF-642F-DC41-BBF2-2169FF9FC14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0D1767-627C-491E-ACA3-F1A030805EB2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812D3FDC-F3B4-5F45-AC75-59B6C29505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" y="6675437"/>
            <a:ext cx="13349287" cy="41116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28224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ts val="1425"/>
              </a:spcAft>
              <a:buClr>
                <a:srgbClr val="000000"/>
              </a:buClr>
              <a:buSzPct val="100000"/>
              <a:buFont typeface="Times New Roman" pitchFamily="16" charset="0"/>
              <a:defRPr sz="3200">
                <a:solidFill>
                  <a:srgbClr val="000000"/>
                </a:solidFill>
                <a:latin typeface="Calibri"/>
                <a:ea typeface="+mn-ea"/>
                <a:cs typeface="+mn-cs"/>
              </a:defRPr>
            </a:lvl1pPr>
            <a:lvl2pPr marL="742950" indent="-285750" algn="l" defTabSz="457200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ts val="1138"/>
              </a:spcAft>
              <a:buClr>
                <a:srgbClr val="000000"/>
              </a:buClr>
              <a:buSzPct val="100000"/>
              <a:buFont typeface="Times New Roman" pitchFamily="16" charset="0"/>
              <a:defRPr sz="2800">
                <a:solidFill>
                  <a:srgbClr val="000000"/>
                </a:solidFill>
                <a:latin typeface="Calibri"/>
                <a:cs typeface="+mn-cs"/>
              </a:defRPr>
            </a:lvl2pPr>
            <a:lvl3pPr marL="1143000" indent="-228600" algn="l" defTabSz="457200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ts val="850"/>
              </a:spcAft>
              <a:buClr>
                <a:srgbClr val="000000"/>
              </a:buClr>
              <a:buSzPct val="100000"/>
              <a:buFont typeface="Times New Roman" pitchFamily="16" charset="0"/>
              <a:defRPr sz="2400">
                <a:solidFill>
                  <a:srgbClr val="000000"/>
                </a:solidFill>
                <a:latin typeface="Calibri"/>
                <a:cs typeface="+mn-cs"/>
              </a:defRPr>
            </a:lvl3pPr>
            <a:lvl4pPr marL="1600200" indent="-228600" algn="l" defTabSz="457200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ts val="575"/>
              </a:spcAft>
              <a:buClr>
                <a:srgbClr val="000000"/>
              </a:buClr>
              <a:buSzPct val="100000"/>
              <a:buFont typeface="Times New Roman" pitchFamily="16" charset="0"/>
              <a:defRPr sz="2000">
                <a:solidFill>
                  <a:srgbClr val="000000"/>
                </a:solidFill>
                <a:latin typeface="Calibri"/>
                <a:cs typeface="+mn-cs"/>
              </a:defRPr>
            </a:lvl4pPr>
            <a:lvl5pPr marL="2057400" indent="-228600" algn="l" defTabSz="457200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itchFamily="16" charset="0"/>
              <a:defRPr sz="2000">
                <a:solidFill>
                  <a:srgbClr val="000000"/>
                </a:solidFill>
                <a:latin typeface="Calibri"/>
                <a:cs typeface="+mn-cs"/>
              </a:defRPr>
            </a:lvl5pPr>
            <a:lvl6pPr marL="2514600" indent="-228600" algn="l" defTabSz="457200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itchFamily="16" charset="0"/>
              <a:defRPr sz="2000">
                <a:solidFill>
                  <a:srgbClr val="000000"/>
                </a:solidFill>
                <a:latin typeface="+mn-lt"/>
                <a:cs typeface="+mn-cs"/>
              </a:defRPr>
            </a:lvl6pPr>
            <a:lvl7pPr marL="2971800" indent="-228600" algn="l" defTabSz="457200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itchFamily="16" charset="0"/>
              <a:defRPr sz="2000">
                <a:solidFill>
                  <a:srgbClr val="000000"/>
                </a:solidFill>
                <a:latin typeface="+mn-lt"/>
                <a:cs typeface="+mn-cs"/>
              </a:defRPr>
            </a:lvl7pPr>
            <a:lvl8pPr marL="3429000" indent="-228600" algn="l" defTabSz="457200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itchFamily="16" charset="0"/>
              <a:defRPr sz="2000">
                <a:solidFill>
                  <a:srgbClr val="000000"/>
                </a:solidFill>
                <a:latin typeface="+mn-lt"/>
                <a:cs typeface="+mn-cs"/>
              </a:defRPr>
            </a:lvl8pPr>
            <a:lvl9pPr marL="3886200" indent="-228600" algn="l" defTabSz="457200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itchFamily="16" charset="0"/>
              <a:defRPr sz="2000">
                <a:solidFill>
                  <a:srgbClr val="000000"/>
                </a:solidFill>
                <a:latin typeface="+mn-lt"/>
                <a:cs typeface="+mn-cs"/>
              </a:defRPr>
            </a:lvl9pPr>
          </a:lstStyle>
          <a:p>
            <a:pPr marL="107950" indent="0" algn="ctr">
              <a:buSzPct val="4500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sz="2400" dirty="0">
                <a:latin typeface="Avenir Book" panose="02000503020000020003" pitchFamily="2" charset="0"/>
              </a:rPr>
              <a:t>Variable Bindings Documentation: </a:t>
            </a:r>
            <a:r>
              <a:rPr lang="en-US" sz="2400" u="sng" kern="0" dirty="0">
                <a:solidFill>
                  <a:srgbClr val="3557E0"/>
                </a:solidFill>
                <a:latin typeface="Avenir Book" panose="02000503020000020003" pitchFamily="2" charset="0"/>
              </a:rPr>
              <a:t>https://www.skyfoundry.com/doc/</a:t>
            </a:r>
            <a:r>
              <a:rPr lang="en-US" sz="2400" u="sng" kern="0" dirty="0" err="1">
                <a:solidFill>
                  <a:srgbClr val="3557E0"/>
                </a:solidFill>
                <a:latin typeface="Avenir Book" panose="02000503020000020003" pitchFamily="2" charset="0"/>
              </a:rPr>
              <a:t>docFresco</a:t>
            </a:r>
            <a:r>
              <a:rPr lang="en-US" sz="2400" u="sng" kern="0" dirty="0">
                <a:solidFill>
                  <a:srgbClr val="3557E0"/>
                </a:solidFill>
                <a:latin typeface="Avenir Book" panose="02000503020000020003" pitchFamily="2" charset="0"/>
              </a:rPr>
              <a:t>/</a:t>
            </a:r>
            <a:r>
              <a:rPr lang="en-US" sz="2400" u="sng" kern="0" dirty="0" err="1">
                <a:solidFill>
                  <a:srgbClr val="3557E0"/>
                </a:solidFill>
                <a:latin typeface="Avenir Book" panose="02000503020000020003" pitchFamily="2" charset="0"/>
              </a:rPr>
              <a:t>Views#bindings</a:t>
            </a:r>
            <a:endParaRPr lang="en-US" sz="2400" u="sng" kern="0" dirty="0">
              <a:solidFill>
                <a:srgbClr val="3557E0"/>
              </a:solidFill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81945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the View Builder Sidebar</a:t>
            </a:r>
          </a:p>
        </p:txBody>
      </p:sp>
      <p:sp>
        <p:nvSpPr>
          <p:cNvPr id="3074" name="Rectangle 2"/>
          <p:cNvSpPr>
            <a:spLocks noGrp="1" noChangeArrowheads="1"/>
          </p:cNvSpPr>
          <p:nvPr>
            <p:ph idx="1"/>
          </p:nvPr>
        </p:nvSpPr>
        <p:spPr>
          <a:xfrm>
            <a:off x="670932" y="1341438"/>
            <a:ext cx="4448755" cy="5414964"/>
          </a:xfrm>
        </p:spPr>
        <p:txBody>
          <a:bodyPr/>
          <a:lstStyle/>
          <a:p>
            <a:r>
              <a:rPr lang="en-US" dirty="0"/>
              <a:t>Navigate back to the </a:t>
            </a:r>
            <a:r>
              <a:rPr lang="en-US" dirty="0">
                <a:solidFill>
                  <a:schemeClr val="accent2"/>
                </a:solidFill>
              </a:rPr>
              <a:t>View Builder </a:t>
            </a:r>
            <a:r>
              <a:rPr lang="en-US" dirty="0"/>
              <a:t>to edit the existing </a:t>
            </a:r>
            <a:r>
              <a:rPr lang="en-US" dirty="0" err="1"/>
              <a:t>tileView</a:t>
            </a:r>
            <a:r>
              <a:rPr lang="en-US" dirty="0"/>
              <a:t> (remember the </a:t>
            </a:r>
            <a:r>
              <a:rPr lang="en-US" dirty="0">
                <a:solidFill>
                  <a:schemeClr val="accent2"/>
                </a:solidFill>
              </a:rPr>
              <a:t>Edit view </a:t>
            </a:r>
            <a:r>
              <a:rPr lang="en-US" dirty="0"/>
              <a:t>option in the </a:t>
            </a:r>
            <a:r>
              <a:rPr lang="en-US" dirty="0">
                <a:solidFill>
                  <a:schemeClr val="accent2"/>
                </a:solidFill>
              </a:rPr>
              <a:t>View Menu</a:t>
            </a:r>
            <a:r>
              <a:rPr lang="en-US" dirty="0"/>
              <a:t>).</a:t>
            </a:r>
          </a:p>
          <a:p>
            <a:r>
              <a:rPr lang="en-US" dirty="0"/>
              <a:t>Click </a:t>
            </a:r>
            <a:r>
              <a:rPr lang="en-US" dirty="0" err="1">
                <a:solidFill>
                  <a:schemeClr val="accent2"/>
                </a:solidFill>
              </a:rPr>
              <a:t>tileView</a:t>
            </a:r>
            <a:r>
              <a:rPr lang="en-US" dirty="0"/>
              <a:t> in the </a:t>
            </a:r>
            <a:r>
              <a:rPr lang="en-US" dirty="0">
                <a:solidFill>
                  <a:schemeClr val="accent2"/>
                </a:solidFill>
              </a:rPr>
              <a:t>View Builder Sidebar</a:t>
            </a:r>
            <a:r>
              <a:rPr lang="en-US" dirty="0"/>
              <a:t>.</a:t>
            </a:r>
          </a:p>
          <a:p>
            <a:r>
              <a:rPr lang="en-US" dirty="0"/>
              <a:t>Click </a:t>
            </a:r>
            <a:r>
              <a:rPr lang="en-US" dirty="0">
                <a:solidFill>
                  <a:schemeClr val="accent2"/>
                </a:solidFill>
              </a:rPr>
              <a:t>Edit</a:t>
            </a:r>
            <a:r>
              <a:rPr lang="en-US" dirty="0"/>
              <a:t> in the </a:t>
            </a:r>
            <a:r>
              <a:rPr lang="en-US" dirty="0">
                <a:solidFill>
                  <a:schemeClr val="accent2"/>
                </a:solidFill>
              </a:rPr>
              <a:t>View Builder Sidebar</a:t>
            </a:r>
            <a:r>
              <a:rPr lang="en-US" dirty="0"/>
              <a:t>.</a:t>
            </a:r>
          </a:p>
          <a:p>
            <a:r>
              <a:rPr lang="en-US" dirty="0"/>
              <a:t>Continue to next slide.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7E62DC9-A534-B348-A8FF-45179119223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0D1767-627C-491E-ACA3-F1A030805EB2}" type="slidenum">
              <a:rPr lang="en-US" smtClean="0"/>
              <a:pPr/>
              <a:t>39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14A34D3-02AE-CA43-A63D-26ADB7D432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9307" y="1536262"/>
            <a:ext cx="8132367" cy="503396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B556155-383F-A547-93F2-00D538A834F0}"/>
              </a:ext>
            </a:extLst>
          </p:cNvPr>
          <p:cNvSpPr txBox="1"/>
          <p:nvPr/>
        </p:nvSpPr>
        <p:spPr>
          <a:xfrm>
            <a:off x="10831767" y="2031487"/>
            <a:ext cx="304800" cy="35355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Avenir Book" panose="02000503020000020003" pitchFamily="2" charset="0"/>
              </a:rPr>
              <a:t>2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12E2746-133C-504A-8A25-7E4450A285AF}"/>
              </a:ext>
            </a:extLst>
          </p:cNvPr>
          <p:cNvSpPr/>
          <p:nvPr/>
        </p:nvSpPr>
        <p:spPr bwMode="auto">
          <a:xfrm>
            <a:off x="10834686" y="2385045"/>
            <a:ext cx="2614459" cy="300856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effectLst/>
              <a:latin typeface="Arial" charset="0"/>
              <a:cs typeface="Arial Unicode MS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627E6B-733B-E74F-894B-761D5654F0C2}"/>
              </a:ext>
            </a:extLst>
          </p:cNvPr>
          <p:cNvSpPr txBox="1"/>
          <p:nvPr/>
        </p:nvSpPr>
        <p:spPr>
          <a:xfrm>
            <a:off x="12462151" y="3641158"/>
            <a:ext cx="304800" cy="35355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Avenir Book" panose="02000503020000020003" pitchFamily="2" charset="0"/>
              </a:rPr>
              <a:t>3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C9BED9C-80B6-B941-BC22-C790CD184067}"/>
              </a:ext>
            </a:extLst>
          </p:cNvPr>
          <p:cNvSpPr/>
          <p:nvPr/>
        </p:nvSpPr>
        <p:spPr bwMode="auto">
          <a:xfrm>
            <a:off x="12892088" y="3703637"/>
            <a:ext cx="457200" cy="228600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effectLst/>
              <a:latin typeface="Arial" charset="0"/>
              <a:cs typeface="Arial Unicode MS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CA8F36D-19E6-FE49-8F72-AF6E4B47CA64}"/>
              </a:ext>
            </a:extLst>
          </p:cNvPr>
          <p:cNvSpPr txBox="1"/>
          <p:nvPr/>
        </p:nvSpPr>
        <p:spPr>
          <a:xfrm>
            <a:off x="1157287" y="6135813"/>
            <a:ext cx="3962400" cy="86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Avenir Book" panose="02000503020000020003" pitchFamily="2" charset="0"/>
              </a:rPr>
              <a:t>Double-clicking on a View or </a:t>
            </a:r>
            <a:r>
              <a:rPr lang="en-US" b="1" dirty="0" err="1">
                <a:solidFill>
                  <a:srgbClr val="FF0000"/>
                </a:solidFill>
                <a:latin typeface="Avenir Book" panose="02000503020000020003" pitchFamily="2" charset="0"/>
              </a:rPr>
              <a:t>subView</a:t>
            </a:r>
            <a:r>
              <a:rPr lang="en-US" b="1" dirty="0">
                <a:solidFill>
                  <a:srgbClr val="FF0000"/>
                </a:solidFill>
                <a:latin typeface="Avenir Book" panose="02000503020000020003" pitchFamily="2" charset="0"/>
              </a:rPr>
              <a:t> in the View Builder Sidebar will also open the edit dialog</a:t>
            </a:r>
          </a:p>
        </p:txBody>
      </p:sp>
    </p:spTree>
    <p:extLst>
      <p:ext uri="{BB962C8B-B14F-4D97-AF65-F5344CB8AC3E}">
        <p14:creationId xmlns:p14="http://schemas.microsoft.com/office/powerpoint/2010/main" val="342834994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115" dirty="0">
                <a:latin typeface="Avenir Book" charset="0"/>
                <a:ea typeface="Avenir Book" charset="0"/>
                <a:cs typeface="Avenir Book" charset="0"/>
              </a:rPr>
              <a:t>The Visualization Continuum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646" dirty="0">
                <a:latin typeface="Avenir Book" charset="0"/>
                <a:ea typeface="Avenir Book" charset="0"/>
                <a:cs typeface="Avenir Book" charset="0"/>
              </a:rPr>
              <a:t>	Goal is to offer the best visualization solution </a:t>
            </a:r>
            <a:r>
              <a:rPr lang="en-US" sz="2646" u="sng" dirty="0">
                <a:latin typeface="Avenir Book" charset="0"/>
                <a:ea typeface="Avenir Book" charset="0"/>
                <a:cs typeface="Avenir Book" charset="0"/>
              </a:rPr>
              <a:t>for the customer</a:t>
            </a:r>
            <a:r>
              <a:rPr lang="en-US" sz="2646" dirty="0">
                <a:latin typeface="Avenir Book" charset="0"/>
                <a:ea typeface="Avenir Book" charset="0"/>
                <a:cs typeface="Avenir Book" charset="0"/>
              </a:rPr>
              <a:t> with the 	minimum amount of effort. 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805C037-F7FD-5A42-96F9-362276BADA9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A0D1767-627C-491E-ACA3-F1A030805EB2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" name="Pentagon 3">
            <a:extLst>
              <a:ext uri="{FF2B5EF4-FFF2-40B4-BE49-F238E27FC236}">
                <a16:creationId xmlns:a16="http://schemas.microsoft.com/office/drawing/2014/main" id="{8B595CA2-E4A3-D841-BA5B-469F4F35359F}"/>
              </a:ext>
            </a:extLst>
          </p:cNvPr>
          <p:cNvSpPr/>
          <p:nvPr/>
        </p:nvSpPr>
        <p:spPr bwMode="auto">
          <a:xfrm>
            <a:off x="1154114" y="2789237"/>
            <a:ext cx="1981200" cy="1295400"/>
          </a:xfrm>
          <a:prstGeom prst="homePlate">
            <a:avLst/>
          </a:prstGeom>
          <a:solidFill>
            <a:srgbClr val="0070C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kumimoji="0" 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venir Book" panose="02000503020000020003" pitchFamily="2" charset="0"/>
              </a:rPr>
              <a:t>Apps “just work”</a:t>
            </a:r>
          </a:p>
        </p:txBody>
      </p:sp>
      <p:sp>
        <p:nvSpPr>
          <p:cNvPr id="10" name="Pentagon 9">
            <a:extLst>
              <a:ext uri="{FF2B5EF4-FFF2-40B4-BE49-F238E27FC236}">
                <a16:creationId xmlns:a16="http://schemas.microsoft.com/office/drawing/2014/main" id="{1E05D308-7EFB-EE4E-B7E8-E30D1DE4E3AD}"/>
              </a:ext>
            </a:extLst>
          </p:cNvPr>
          <p:cNvSpPr/>
          <p:nvPr/>
        </p:nvSpPr>
        <p:spPr bwMode="auto">
          <a:xfrm>
            <a:off x="3440114" y="2789237"/>
            <a:ext cx="1981200" cy="1295400"/>
          </a:xfrm>
          <a:prstGeom prst="homePlate">
            <a:avLst/>
          </a:prstGeom>
          <a:solidFill>
            <a:srgbClr val="0070C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Avenir Book" panose="02000503020000020003" pitchFamily="2" charset="0"/>
              </a:rPr>
              <a:t>Modify views with a few clicks</a:t>
            </a:r>
          </a:p>
        </p:txBody>
      </p:sp>
      <p:sp>
        <p:nvSpPr>
          <p:cNvPr id="11" name="Pentagon 10">
            <a:extLst>
              <a:ext uri="{FF2B5EF4-FFF2-40B4-BE49-F238E27FC236}">
                <a16:creationId xmlns:a16="http://schemas.microsoft.com/office/drawing/2014/main" id="{D5387003-B259-6F44-B6CB-C24DCB128522}"/>
              </a:ext>
            </a:extLst>
          </p:cNvPr>
          <p:cNvSpPr/>
          <p:nvPr/>
        </p:nvSpPr>
        <p:spPr bwMode="auto">
          <a:xfrm>
            <a:off x="5726114" y="2789237"/>
            <a:ext cx="1981200" cy="1295400"/>
          </a:xfrm>
          <a:prstGeom prst="homePlate">
            <a:avLst/>
          </a:prstGeom>
          <a:solidFill>
            <a:srgbClr val="0070C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Avenir Book" panose="02000503020000020003" pitchFamily="2" charset="0"/>
              </a:rPr>
              <a:t>Combine standard Apps into custom views</a:t>
            </a:r>
          </a:p>
        </p:txBody>
      </p:sp>
      <p:sp>
        <p:nvSpPr>
          <p:cNvPr id="12" name="Pentagon 11">
            <a:extLst>
              <a:ext uri="{FF2B5EF4-FFF2-40B4-BE49-F238E27FC236}">
                <a16:creationId xmlns:a16="http://schemas.microsoft.com/office/drawing/2014/main" id="{536024DF-967D-894A-B5A7-5AFC43BEC769}"/>
              </a:ext>
            </a:extLst>
          </p:cNvPr>
          <p:cNvSpPr/>
          <p:nvPr/>
        </p:nvSpPr>
        <p:spPr bwMode="auto">
          <a:xfrm>
            <a:off x="8012114" y="2789237"/>
            <a:ext cx="1981200" cy="1295400"/>
          </a:xfrm>
          <a:prstGeom prst="homePlate">
            <a:avLst/>
          </a:prstGeom>
          <a:solidFill>
            <a:srgbClr val="0070C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Avenir Book" panose="02000503020000020003" pitchFamily="2" charset="0"/>
              </a:rPr>
              <a:t>Create custom views from Axon queries</a:t>
            </a:r>
          </a:p>
        </p:txBody>
      </p:sp>
      <p:sp>
        <p:nvSpPr>
          <p:cNvPr id="13" name="Pentagon 12">
            <a:extLst>
              <a:ext uri="{FF2B5EF4-FFF2-40B4-BE49-F238E27FC236}">
                <a16:creationId xmlns:a16="http://schemas.microsoft.com/office/drawing/2014/main" id="{6451554C-7F74-1848-8406-1D07F34DDE3B}"/>
              </a:ext>
            </a:extLst>
          </p:cNvPr>
          <p:cNvSpPr/>
          <p:nvPr/>
        </p:nvSpPr>
        <p:spPr bwMode="auto">
          <a:xfrm>
            <a:off x="10298114" y="2789237"/>
            <a:ext cx="1981200" cy="1295400"/>
          </a:xfrm>
          <a:prstGeom prst="homePlate">
            <a:avLst/>
          </a:prstGeom>
          <a:solidFill>
            <a:srgbClr val="0070C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Avenir Book" panose="02000503020000020003" pitchFamily="2" charset="0"/>
              </a:rPr>
              <a:t>External  Apps access data via API</a:t>
            </a:r>
            <a:endParaRPr kumimoji="0" lang="en-US" sz="1800" b="0" i="0" u="none" strike="noStrike" cap="none" normalizeH="0" baseline="0" dirty="0">
              <a:ln>
                <a:noFill/>
              </a:ln>
              <a:effectLst/>
              <a:latin typeface="Arial" charset="0"/>
              <a:cs typeface="Arial Unicode MS" charset="0"/>
            </a:endParaRPr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99316A20-D295-4242-AAB6-545344B9C0E1}"/>
              </a:ext>
            </a:extLst>
          </p:cNvPr>
          <p:cNvSpPr/>
          <p:nvPr/>
        </p:nvSpPr>
        <p:spPr bwMode="auto">
          <a:xfrm>
            <a:off x="1154113" y="5227637"/>
            <a:ext cx="11356973" cy="762000"/>
          </a:xfrm>
          <a:prstGeom prst="rightArrow">
            <a:avLst/>
          </a:prstGeom>
          <a:solidFill>
            <a:schemeClr val="bg1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kumimoji="0" lang="en-US" sz="2200" b="1" i="0" u="none" strike="noStrike" cap="none" normalizeH="0" baseline="0" dirty="0">
                <a:ln>
                  <a:noFill/>
                </a:ln>
                <a:effectLst/>
                <a:latin typeface="Avenir Book" panose="02000503020000020003" pitchFamily="2" charset="0"/>
              </a:rPr>
              <a:t>&lt;</a:t>
            </a:r>
            <a:r>
              <a:rPr kumimoji="0" lang="en-US" sz="1800" b="1" i="0" u="none" strike="noStrike" cap="none" normalizeH="0" baseline="0" dirty="0">
                <a:ln>
                  <a:noFill/>
                </a:ln>
                <a:effectLst/>
                <a:latin typeface="Avenir Book" panose="02000503020000020003" pitchFamily="2" charset="0"/>
              </a:rPr>
              <a:t> No Effort						</a:t>
            </a:r>
            <a:r>
              <a:rPr lang="en-US" b="1" dirty="0">
                <a:latin typeface="Avenir Book" panose="02000503020000020003" pitchFamily="2" charset="0"/>
              </a:rPr>
              <a:t>	</a:t>
            </a:r>
            <a:r>
              <a:rPr kumimoji="0" lang="en-US" sz="1800" b="1" i="0" u="none" strike="noStrike" cap="none" normalizeH="0" baseline="0" dirty="0">
                <a:ln>
                  <a:noFill/>
                </a:ln>
                <a:effectLst/>
                <a:latin typeface="Avenir Book" panose="02000503020000020003" pitchFamily="2" charset="0"/>
              </a:rPr>
              <a:t>UI Development Effort					     UI Programming </a:t>
            </a:r>
            <a:r>
              <a:rPr kumimoji="0" lang="en-US" sz="2200" b="1" i="0" u="none" strike="noStrike" cap="none" normalizeH="0" baseline="0" dirty="0">
                <a:ln>
                  <a:noFill/>
                </a:ln>
                <a:effectLst/>
                <a:latin typeface="Avenir Book" panose="02000503020000020003" pitchFamily="2" charset="0"/>
              </a:rPr>
              <a:t>&gt;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228A15F7-CE30-CB44-A00F-8B807E66264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0265" y="4451288"/>
            <a:ext cx="462607" cy="462607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A2650F52-FE25-4949-AE3C-CA3D45BC6FD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492057" y="4463765"/>
            <a:ext cx="462608" cy="462608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440B040F-CDFC-A749-929F-863D288FB6B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114135" y="4463765"/>
            <a:ext cx="450130" cy="45013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734A2AF6-BE6C-A341-9450-E214CFD22AFF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647534" y="4463763"/>
            <a:ext cx="450131" cy="450131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2C70AD73-13D0-8A43-B6B8-6DA4E3C7E191}"/>
              </a:ext>
            </a:extLst>
          </p:cNvPr>
          <p:cNvSpPr/>
          <p:nvPr/>
        </p:nvSpPr>
        <p:spPr>
          <a:xfrm>
            <a:off x="5614738" y="4353244"/>
            <a:ext cx="2092576" cy="7263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b="1" dirty="0">
                <a:solidFill>
                  <a:schemeClr val="accent2"/>
                </a:solidFill>
                <a:latin typeface="Avenir Book" charset="0"/>
              </a:rPr>
              <a:t>View Builder Point &amp; Click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250267B-0B5B-B546-9892-05C7C73FC005}"/>
              </a:ext>
            </a:extLst>
          </p:cNvPr>
          <p:cNvSpPr/>
          <p:nvPr/>
        </p:nvSpPr>
        <p:spPr>
          <a:xfrm>
            <a:off x="7956426" y="4353244"/>
            <a:ext cx="2092576" cy="721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b="1" dirty="0">
                <a:solidFill>
                  <a:schemeClr val="accent2"/>
                </a:solidFill>
                <a:latin typeface="Avenir Book" charset="0"/>
              </a:rPr>
              <a:t>View Builder + Axon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F2ACE66-035D-D342-BCA7-E9B01925A083}"/>
              </a:ext>
            </a:extLst>
          </p:cNvPr>
          <p:cNvSpPr/>
          <p:nvPr/>
        </p:nvSpPr>
        <p:spPr>
          <a:xfrm>
            <a:off x="10221324" y="4190815"/>
            <a:ext cx="2092576" cy="10368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b="1" dirty="0">
                <a:solidFill>
                  <a:schemeClr val="accent2"/>
                </a:solidFill>
                <a:latin typeface="Avenir Book" charset="0"/>
              </a:rPr>
              <a:t>REST API + third-party development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4C8AD181-F074-F540-B728-528D84154A0A}"/>
              </a:ext>
            </a:extLst>
          </p:cNvPr>
          <p:cNvPicPr/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3421975" y="4309153"/>
            <a:ext cx="1891030" cy="617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33838653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Manually Create ahu View Variable</a:t>
            </a:r>
          </a:p>
        </p:txBody>
      </p:sp>
      <p:sp>
        <p:nvSpPr>
          <p:cNvPr id="3074" name="Rectangle 2"/>
          <p:cNvSpPr>
            <a:spLocks noGrp="1" noChangeArrowheads="1"/>
          </p:cNvSpPr>
          <p:nvPr>
            <p:ph idx="1"/>
          </p:nvPr>
        </p:nvSpPr>
        <p:spPr>
          <a:xfrm>
            <a:off x="670932" y="1341438"/>
            <a:ext cx="5134555" cy="5414964"/>
          </a:xfrm>
        </p:spPr>
        <p:txBody>
          <a:bodyPr/>
          <a:lstStyle/>
          <a:p>
            <a:r>
              <a:rPr lang="en-US" dirty="0"/>
              <a:t>Select the </a:t>
            </a:r>
            <a:r>
              <a:rPr lang="en-US" dirty="0">
                <a:solidFill>
                  <a:schemeClr val="accent2"/>
                </a:solidFill>
              </a:rPr>
              <a:t>Vars</a:t>
            </a:r>
            <a:r>
              <a:rPr lang="en-US" dirty="0"/>
              <a:t> tab.</a:t>
            </a:r>
          </a:p>
          <a:p>
            <a:r>
              <a:rPr lang="en-US" dirty="0"/>
              <a:t>Click </a:t>
            </a:r>
            <a:r>
              <a:rPr lang="en-US" dirty="0">
                <a:solidFill>
                  <a:schemeClr val="accent2"/>
                </a:solidFill>
              </a:rPr>
              <a:t>Add Var</a:t>
            </a:r>
            <a:r>
              <a:rPr lang="en-US" dirty="0"/>
              <a:t>.</a:t>
            </a:r>
          </a:p>
          <a:p>
            <a:r>
              <a:rPr lang="en-US" dirty="0"/>
              <a:t>Enter </a:t>
            </a:r>
            <a:r>
              <a:rPr lang="en-US" u="sng" dirty="0"/>
              <a:t>ahu</a:t>
            </a:r>
            <a:r>
              <a:rPr lang="en-US" dirty="0"/>
              <a:t> as the </a:t>
            </a:r>
            <a:r>
              <a:rPr lang="en-US" dirty="0">
                <a:solidFill>
                  <a:schemeClr val="accent2"/>
                </a:solidFill>
              </a:rPr>
              <a:t>Name</a:t>
            </a:r>
            <a:r>
              <a:rPr lang="en-US" dirty="0"/>
              <a:t>, set </a:t>
            </a:r>
            <a:r>
              <a:rPr lang="en-US" u="sng" dirty="0"/>
              <a:t>input</a:t>
            </a:r>
            <a:r>
              <a:rPr lang="en-US" dirty="0"/>
              <a:t> as the </a:t>
            </a:r>
            <a:r>
              <a:rPr lang="en-US" dirty="0">
                <a:solidFill>
                  <a:schemeClr val="accent2"/>
                </a:solidFill>
              </a:rPr>
              <a:t>Mode</a:t>
            </a:r>
            <a:r>
              <a:rPr lang="en-US" dirty="0"/>
              <a:t> and define the </a:t>
            </a:r>
            <a:r>
              <a:rPr lang="en-US" dirty="0">
                <a:solidFill>
                  <a:schemeClr val="accent2"/>
                </a:solidFill>
              </a:rPr>
              <a:t>Kind</a:t>
            </a:r>
            <a:r>
              <a:rPr lang="en-US" dirty="0"/>
              <a:t> as </a:t>
            </a:r>
            <a:r>
              <a:rPr lang="en-US" u="sng" dirty="0"/>
              <a:t>Ref&lt;ahu&gt;</a:t>
            </a:r>
            <a:r>
              <a:rPr lang="en-US" dirty="0"/>
              <a:t>.</a:t>
            </a:r>
          </a:p>
          <a:p>
            <a:r>
              <a:rPr lang="en-US" dirty="0"/>
              <a:t>Continue to next slide.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5E60A7F-613B-5C45-8478-202420E7F82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0D1767-627C-491E-ACA3-F1A030805EB2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3076" name="AutoShape 4"/>
          <p:cNvSpPr>
            <a:spLocks noChangeArrowheads="1"/>
          </p:cNvSpPr>
          <p:nvPr/>
        </p:nvSpPr>
        <p:spPr bwMode="auto">
          <a:xfrm>
            <a:off x="1908175" y="6858000"/>
            <a:ext cx="1828800" cy="457200"/>
          </a:xfrm>
          <a:prstGeom prst="roundRect">
            <a:avLst>
              <a:gd name="adj" fmla="val 347"/>
            </a:avLst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22201D7-E1F5-9646-B78C-0B44AA9598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0938" y="1570037"/>
            <a:ext cx="7425358" cy="468543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64AC793-FD05-4340-BC5F-1B7A7719F74F}"/>
              </a:ext>
            </a:extLst>
          </p:cNvPr>
          <p:cNvSpPr txBox="1"/>
          <p:nvPr/>
        </p:nvSpPr>
        <p:spPr>
          <a:xfrm>
            <a:off x="9183322" y="1159082"/>
            <a:ext cx="304800" cy="35355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Avenir Book" panose="02000503020000020003" pitchFamily="2" charset="0"/>
              </a:rPr>
              <a:t>1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95D4057-E01A-2A4C-8EFE-310CFA62EC70}"/>
              </a:ext>
            </a:extLst>
          </p:cNvPr>
          <p:cNvSpPr/>
          <p:nvPr/>
        </p:nvSpPr>
        <p:spPr bwMode="auto">
          <a:xfrm>
            <a:off x="9134385" y="1604131"/>
            <a:ext cx="457200" cy="228600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effectLst/>
              <a:latin typeface="Arial" charset="0"/>
              <a:cs typeface="Arial Unicode MS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4675904-B87D-D84E-9EFA-5B58D248CCCD}"/>
              </a:ext>
            </a:extLst>
          </p:cNvPr>
          <p:cNvSpPr txBox="1"/>
          <p:nvPr/>
        </p:nvSpPr>
        <p:spPr>
          <a:xfrm>
            <a:off x="6257260" y="5551868"/>
            <a:ext cx="304800" cy="35355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Avenir Book" panose="02000503020000020003" pitchFamily="2" charset="0"/>
              </a:rPr>
              <a:t>2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C26DDEA-0911-8644-9DE2-BD567B04D8DF}"/>
              </a:ext>
            </a:extLst>
          </p:cNvPr>
          <p:cNvSpPr/>
          <p:nvPr/>
        </p:nvSpPr>
        <p:spPr bwMode="auto">
          <a:xfrm>
            <a:off x="5970937" y="5949463"/>
            <a:ext cx="877447" cy="306008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effectLst/>
              <a:latin typeface="Arial" charset="0"/>
              <a:cs typeface="Arial Unicode MS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E1F3AB6-7EFA-7845-AE4A-CB029BB99C07}"/>
              </a:ext>
            </a:extLst>
          </p:cNvPr>
          <p:cNvSpPr/>
          <p:nvPr/>
        </p:nvSpPr>
        <p:spPr bwMode="auto">
          <a:xfrm>
            <a:off x="7253287" y="2308061"/>
            <a:ext cx="2438399" cy="862176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effectLst/>
              <a:latin typeface="Arial" charset="0"/>
              <a:cs typeface="Arial Unicode MS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E0D6B10-0F62-8946-B7F0-C350CBFC3278}"/>
              </a:ext>
            </a:extLst>
          </p:cNvPr>
          <p:cNvSpPr txBox="1"/>
          <p:nvPr/>
        </p:nvSpPr>
        <p:spPr>
          <a:xfrm>
            <a:off x="6838090" y="2562370"/>
            <a:ext cx="304800" cy="35355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Avenir Book" panose="02000503020000020003" pitchFamily="2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34526728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ED0274CF-C899-CD4D-ACF4-F9EA8FCA66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0937" y="1599936"/>
            <a:ext cx="7430736" cy="469609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073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Manually Create span Variable with Default Value</a:t>
            </a:r>
          </a:p>
        </p:txBody>
      </p:sp>
      <p:sp>
        <p:nvSpPr>
          <p:cNvPr id="3074" name="Rectangle 2"/>
          <p:cNvSpPr>
            <a:spLocks noGrp="1" noChangeArrowheads="1"/>
          </p:cNvSpPr>
          <p:nvPr>
            <p:ph idx="1"/>
          </p:nvPr>
        </p:nvSpPr>
        <p:spPr>
          <a:xfrm>
            <a:off x="670932" y="1341438"/>
            <a:ext cx="5134555" cy="5414964"/>
          </a:xfrm>
        </p:spPr>
        <p:txBody>
          <a:bodyPr/>
          <a:lstStyle/>
          <a:p>
            <a:r>
              <a:rPr lang="en-US" dirty="0"/>
              <a:t>Click </a:t>
            </a:r>
            <a:r>
              <a:rPr lang="en-US" dirty="0">
                <a:solidFill>
                  <a:schemeClr val="accent2"/>
                </a:solidFill>
              </a:rPr>
              <a:t>Add Var</a:t>
            </a:r>
            <a:r>
              <a:rPr lang="en-US" dirty="0"/>
              <a:t>.</a:t>
            </a:r>
          </a:p>
          <a:p>
            <a:r>
              <a:rPr lang="en-US" dirty="0"/>
              <a:t>Enter </a:t>
            </a:r>
            <a:r>
              <a:rPr lang="en-US" u="sng" dirty="0"/>
              <a:t>span</a:t>
            </a:r>
            <a:r>
              <a:rPr lang="en-US" dirty="0"/>
              <a:t> as the </a:t>
            </a:r>
            <a:r>
              <a:rPr lang="en-US" dirty="0">
                <a:solidFill>
                  <a:schemeClr val="accent2"/>
                </a:solidFill>
              </a:rPr>
              <a:t>Name</a:t>
            </a:r>
            <a:r>
              <a:rPr lang="en-US" dirty="0"/>
              <a:t>, set </a:t>
            </a:r>
            <a:r>
              <a:rPr lang="en-US" u="sng" dirty="0"/>
              <a:t>input</a:t>
            </a:r>
            <a:r>
              <a:rPr lang="en-US" dirty="0"/>
              <a:t> as the </a:t>
            </a:r>
            <a:r>
              <a:rPr lang="en-US" dirty="0">
                <a:solidFill>
                  <a:schemeClr val="accent2"/>
                </a:solidFill>
              </a:rPr>
              <a:t>Mode</a:t>
            </a:r>
            <a:r>
              <a:rPr lang="en-US" dirty="0"/>
              <a:t> and define the </a:t>
            </a:r>
            <a:r>
              <a:rPr lang="en-US" dirty="0">
                <a:solidFill>
                  <a:schemeClr val="accent2"/>
                </a:solidFill>
              </a:rPr>
              <a:t>Kind</a:t>
            </a:r>
            <a:r>
              <a:rPr lang="en-US" dirty="0"/>
              <a:t> as </a:t>
            </a:r>
            <a:r>
              <a:rPr lang="en-US" u="sng" dirty="0"/>
              <a:t>Span</a:t>
            </a:r>
            <a:r>
              <a:rPr lang="en-US" dirty="0"/>
              <a:t>.</a:t>
            </a:r>
          </a:p>
          <a:p>
            <a:r>
              <a:rPr lang="en-US" dirty="0"/>
              <a:t>Click </a:t>
            </a:r>
            <a:r>
              <a:rPr lang="en-US" dirty="0">
                <a:solidFill>
                  <a:schemeClr val="accent2"/>
                </a:solidFill>
              </a:rPr>
              <a:t>Require</a:t>
            </a:r>
            <a:r>
              <a:rPr lang="en-US" dirty="0"/>
              <a:t> dropdown menu and select </a:t>
            </a:r>
            <a:r>
              <a:rPr lang="en-US" dirty="0" err="1">
                <a:solidFill>
                  <a:schemeClr val="accent2"/>
                </a:solidFill>
              </a:rPr>
              <a:t>defVal</a:t>
            </a:r>
            <a:r>
              <a:rPr lang="en-US" dirty="0"/>
              <a:t>.</a:t>
            </a:r>
          </a:p>
          <a:p>
            <a:r>
              <a:rPr lang="en-US" dirty="0"/>
              <a:t>Use the span picker to set the </a:t>
            </a:r>
            <a:r>
              <a:rPr lang="en-US" dirty="0" err="1">
                <a:solidFill>
                  <a:schemeClr val="accent2"/>
                </a:solidFill>
              </a:rPr>
              <a:t>defVal</a:t>
            </a:r>
            <a:r>
              <a:rPr lang="en-US" dirty="0"/>
              <a:t> to </a:t>
            </a:r>
            <a:r>
              <a:rPr lang="en-US" u="sng" dirty="0" err="1">
                <a:solidFill>
                  <a:schemeClr val="accent2"/>
                </a:solidFill>
              </a:rPr>
              <a:t>lastMonth</a:t>
            </a:r>
            <a:r>
              <a:rPr lang="en-US" dirty="0"/>
              <a:t>.</a:t>
            </a:r>
          </a:p>
          <a:p>
            <a:r>
              <a:rPr lang="en-US" dirty="0"/>
              <a:t>Click </a:t>
            </a:r>
            <a:r>
              <a:rPr lang="en-US" dirty="0">
                <a:solidFill>
                  <a:schemeClr val="accent2"/>
                </a:solidFill>
              </a:rPr>
              <a:t>Ok</a:t>
            </a:r>
            <a:r>
              <a:rPr lang="en-US" dirty="0"/>
              <a:t>.</a:t>
            </a:r>
          </a:p>
          <a:p>
            <a:r>
              <a:rPr lang="en-US" dirty="0"/>
              <a:t>Continue to next slide.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5E60A7F-613B-5C45-8478-202420E7F82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0D1767-627C-491E-ACA3-F1A030805EB2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3076" name="AutoShape 4"/>
          <p:cNvSpPr>
            <a:spLocks noChangeArrowheads="1"/>
          </p:cNvSpPr>
          <p:nvPr/>
        </p:nvSpPr>
        <p:spPr bwMode="auto">
          <a:xfrm>
            <a:off x="1908175" y="6858000"/>
            <a:ext cx="1828800" cy="457200"/>
          </a:xfrm>
          <a:prstGeom prst="roundRect">
            <a:avLst>
              <a:gd name="adj" fmla="val 347"/>
            </a:avLst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4675904-B87D-D84E-9EFA-5B58D248CCCD}"/>
              </a:ext>
            </a:extLst>
          </p:cNvPr>
          <p:cNvSpPr txBox="1"/>
          <p:nvPr/>
        </p:nvSpPr>
        <p:spPr>
          <a:xfrm>
            <a:off x="6257260" y="5551868"/>
            <a:ext cx="304800" cy="35355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Avenir Book" panose="02000503020000020003" pitchFamily="2" charset="0"/>
              </a:rPr>
              <a:t>1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C26DDEA-0911-8644-9DE2-BD567B04D8DF}"/>
              </a:ext>
            </a:extLst>
          </p:cNvPr>
          <p:cNvSpPr/>
          <p:nvPr/>
        </p:nvSpPr>
        <p:spPr bwMode="auto">
          <a:xfrm>
            <a:off x="5970937" y="5949463"/>
            <a:ext cx="877447" cy="306008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effectLst/>
              <a:latin typeface="Arial" charset="0"/>
              <a:cs typeface="Arial Unicode MS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E1F3AB6-7EFA-7845-AE4A-CB029BB99C07}"/>
              </a:ext>
            </a:extLst>
          </p:cNvPr>
          <p:cNvSpPr/>
          <p:nvPr/>
        </p:nvSpPr>
        <p:spPr bwMode="auto">
          <a:xfrm>
            <a:off x="7253287" y="2689061"/>
            <a:ext cx="2438399" cy="779342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effectLst/>
              <a:latin typeface="Arial" charset="0"/>
              <a:cs typeface="Arial Unicode MS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E0D6B10-0F62-8946-B7F0-C350CBFC3278}"/>
              </a:ext>
            </a:extLst>
          </p:cNvPr>
          <p:cNvSpPr txBox="1"/>
          <p:nvPr/>
        </p:nvSpPr>
        <p:spPr>
          <a:xfrm>
            <a:off x="6865762" y="2761009"/>
            <a:ext cx="304800" cy="35355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Avenir Book" panose="02000503020000020003" pitchFamily="2" charset="0"/>
              </a:rPr>
              <a:t>2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73F0504-36C4-0348-A59A-EF8BE7849941}"/>
              </a:ext>
            </a:extLst>
          </p:cNvPr>
          <p:cNvSpPr/>
          <p:nvPr/>
        </p:nvSpPr>
        <p:spPr bwMode="auto">
          <a:xfrm>
            <a:off x="7170562" y="3510528"/>
            <a:ext cx="794722" cy="269309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effectLst/>
              <a:latin typeface="Arial" charset="0"/>
              <a:cs typeface="Arial Unicode MS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1C5A825-6189-8144-A765-A5C5DF5A7A25}"/>
              </a:ext>
            </a:extLst>
          </p:cNvPr>
          <p:cNvSpPr txBox="1"/>
          <p:nvPr/>
        </p:nvSpPr>
        <p:spPr>
          <a:xfrm>
            <a:off x="6824400" y="3468403"/>
            <a:ext cx="304800" cy="35355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Avenir Book" panose="02000503020000020003" pitchFamily="2" charset="0"/>
              </a:rPr>
              <a:t>3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415FBD7-656C-2E43-8ADB-A84380891940}"/>
              </a:ext>
            </a:extLst>
          </p:cNvPr>
          <p:cNvSpPr/>
          <p:nvPr/>
        </p:nvSpPr>
        <p:spPr bwMode="auto">
          <a:xfrm>
            <a:off x="8006645" y="3510527"/>
            <a:ext cx="2066041" cy="269309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effectLst/>
              <a:latin typeface="Arial" charset="0"/>
              <a:cs typeface="Arial Unicode MS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39D4354-CB60-824F-BA48-45A85D7B4E91}"/>
              </a:ext>
            </a:extLst>
          </p:cNvPr>
          <p:cNvSpPr txBox="1"/>
          <p:nvPr/>
        </p:nvSpPr>
        <p:spPr>
          <a:xfrm>
            <a:off x="10113036" y="3468402"/>
            <a:ext cx="304800" cy="35355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Avenir Book" panose="02000503020000020003" pitchFamily="2" charset="0"/>
              </a:rPr>
              <a:t>4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08F68B0-49B0-EA41-9A94-3A33A229F419}"/>
              </a:ext>
            </a:extLst>
          </p:cNvPr>
          <p:cNvSpPr txBox="1"/>
          <p:nvPr/>
        </p:nvSpPr>
        <p:spPr>
          <a:xfrm>
            <a:off x="12358687" y="5595905"/>
            <a:ext cx="304800" cy="35355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Avenir Book" panose="02000503020000020003" pitchFamily="2" charset="0"/>
              </a:rPr>
              <a:t>5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A7D8F81-3B75-B24A-9629-C4090873CD6B}"/>
              </a:ext>
            </a:extLst>
          </p:cNvPr>
          <p:cNvSpPr/>
          <p:nvPr/>
        </p:nvSpPr>
        <p:spPr bwMode="auto">
          <a:xfrm>
            <a:off x="12282487" y="5993500"/>
            <a:ext cx="609600" cy="306008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effectLst/>
              <a:latin typeface="Arial" charset="0"/>
              <a:cs typeface="Arial Unicode M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901621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Confirm Root View Pickers</a:t>
            </a:r>
          </a:p>
        </p:txBody>
      </p:sp>
      <p:sp>
        <p:nvSpPr>
          <p:cNvPr id="3074" name="Rectangle 2"/>
          <p:cNvSpPr>
            <a:spLocks noGrp="1" noChangeArrowheads="1"/>
          </p:cNvSpPr>
          <p:nvPr>
            <p:ph idx="1"/>
          </p:nvPr>
        </p:nvSpPr>
        <p:spPr>
          <a:xfrm>
            <a:off x="670932" y="1341438"/>
            <a:ext cx="4220155" cy="5414964"/>
          </a:xfrm>
        </p:spPr>
        <p:txBody>
          <a:bodyPr/>
          <a:lstStyle/>
          <a:p>
            <a:r>
              <a:rPr lang="en-US" dirty="0"/>
              <a:t>Confirm the new pickers. </a:t>
            </a:r>
          </a:p>
          <a:p>
            <a:r>
              <a:rPr lang="en-US" dirty="0"/>
              <a:t>Continue to next slide.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5E60A7F-613B-5C45-8478-202420E7F82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0D1767-627C-491E-ACA3-F1A030805EB2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3076" name="AutoShape 4"/>
          <p:cNvSpPr>
            <a:spLocks noChangeArrowheads="1"/>
          </p:cNvSpPr>
          <p:nvPr/>
        </p:nvSpPr>
        <p:spPr bwMode="auto">
          <a:xfrm>
            <a:off x="1908175" y="6858000"/>
            <a:ext cx="1828800" cy="457200"/>
          </a:xfrm>
          <a:prstGeom prst="roundRect">
            <a:avLst>
              <a:gd name="adj" fmla="val 347"/>
            </a:avLst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D589B3D-3408-EE42-9B80-B47864FD3E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1521" y="1568452"/>
            <a:ext cx="8417737" cy="477043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4675904-B87D-D84E-9EFA-5B58D248CCCD}"/>
              </a:ext>
            </a:extLst>
          </p:cNvPr>
          <p:cNvSpPr txBox="1"/>
          <p:nvPr/>
        </p:nvSpPr>
        <p:spPr>
          <a:xfrm>
            <a:off x="4586287" y="2408237"/>
            <a:ext cx="304800" cy="35355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Avenir Book" panose="02000503020000020003" pitchFamily="2" charset="0"/>
              </a:rPr>
              <a:t>1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C26DDEA-0911-8644-9DE2-BD567B04D8DF}"/>
              </a:ext>
            </a:extLst>
          </p:cNvPr>
          <p:cNvSpPr/>
          <p:nvPr/>
        </p:nvSpPr>
        <p:spPr bwMode="auto">
          <a:xfrm>
            <a:off x="4967287" y="2484437"/>
            <a:ext cx="3066519" cy="306008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effectLst/>
              <a:latin typeface="Arial" charset="0"/>
              <a:cs typeface="Arial Unicode M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536936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4DB906E-9D57-2547-AC54-D492B7BD3E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1252" y="1486452"/>
            <a:ext cx="7367838" cy="259940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88E1A0B-1FD1-E941-973D-F51A0DC900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81946" y="3551237"/>
            <a:ext cx="1995741" cy="332623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073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Bind </a:t>
            </a:r>
            <a:r>
              <a:rPr lang="en-US" dirty="0" err="1"/>
              <a:t>subView</a:t>
            </a:r>
            <a:r>
              <a:rPr lang="en-US" dirty="0"/>
              <a:t> ahu Var to Root ahu Var</a:t>
            </a:r>
          </a:p>
        </p:txBody>
      </p:sp>
      <p:sp>
        <p:nvSpPr>
          <p:cNvPr id="3074" name="Rectangle 2"/>
          <p:cNvSpPr>
            <a:spLocks noGrp="1" noChangeArrowheads="1"/>
          </p:cNvSpPr>
          <p:nvPr>
            <p:ph idx="1"/>
          </p:nvPr>
        </p:nvSpPr>
        <p:spPr>
          <a:xfrm>
            <a:off x="670932" y="1341438"/>
            <a:ext cx="5363155" cy="5414964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en-US" dirty="0"/>
              <a:t>Double-click the </a:t>
            </a:r>
            <a:r>
              <a:rPr lang="en-US" b="1" dirty="0"/>
              <a:t>Top Left </a:t>
            </a:r>
            <a:r>
              <a:rPr lang="en-US" dirty="0" err="1"/>
              <a:t>subView</a:t>
            </a:r>
            <a:r>
              <a:rPr lang="en-US" dirty="0"/>
              <a:t> tile and then click the </a:t>
            </a:r>
            <a:r>
              <a:rPr lang="en-US" dirty="0">
                <a:solidFill>
                  <a:schemeClr val="accent2"/>
                </a:solidFill>
              </a:rPr>
              <a:t>Vars</a:t>
            </a:r>
            <a:r>
              <a:rPr lang="en-US" dirty="0"/>
              <a:t> tab.</a:t>
            </a:r>
          </a:p>
          <a:p>
            <a:pPr>
              <a:spcBef>
                <a:spcPts val="600"/>
              </a:spcBef>
            </a:pPr>
            <a:r>
              <a:rPr lang="en-US" dirty="0"/>
              <a:t>Click the </a:t>
            </a:r>
            <a:r>
              <a:rPr lang="en-US" dirty="0">
                <a:solidFill>
                  <a:schemeClr val="accent2"/>
                </a:solidFill>
              </a:rPr>
              <a:t>ahu</a:t>
            </a:r>
            <a:r>
              <a:rPr lang="en-US" dirty="0"/>
              <a:t> variable.</a:t>
            </a:r>
          </a:p>
          <a:p>
            <a:pPr>
              <a:spcBef>
                <a:spcPts val="600"/>
              </a:spcBef>
            </a:pPr>
            <a:r>
              <a:rPr lang="en-US" dirty="0"/>
              <a:t>Change the </a:t>
            </a:r>
            <a:r>
              <a:rPr lang="en-US" dirty="0">
                <a:solidFill>
                  <a:schemeClr val="accent2"/>
                </a:solidFill>
              </a:rPr>
              <a:t>Mode </a:t>
            </a:r>
            <a:r>
              <a:rPr lang="en-US" dirty="0"/>
              <a:t>to </a:t>
            </a:r>
            <a:r>
              <a:rPr lang="en-US" dirty="0">
                <a:solidFill>
                  <a:schemeClr val="accent2"/>
                </a:solidFill>
              </a:rPr>
              <a:t>Binding</a:t>
            </a:r>
            <a:r>
              <a:rPr lang="en-US" dirty="0"/>
              <a:t>.</a:t>
            </a:r>
          </a:p>
          <a:p>
            <a:pPr>
              <a:spcBef>
                <a:spcPts val="600"/>
              </a:spcBef>
            </a:pPr>
            <a:r>
              <a:rPr lang="en-US" dirty="0"/>
              <a:t>Click </a:t>
            </a:r>
            <a:r>
              <a:rPr lang="en-US" dirty="0">
                <a:solidFill>
                  <a:schemeClr val="accent2"/>
                </a:solidFill>
              </a:rPr>
              <a:t>Select </a:t>
            </a:r>
            <a:r>
              <a:rPr lang="en-US" dirty="0"/>
              <a:t>next to the </a:t>
            </a:r>
            <a:r>
              <a:rPr lang="en-US" dirty="0">
                <a:solidFill>
                  <a:schemeClr val="accent2"/>
                </a:solidFill>
              </a:rPr>
              <a:t>Binding</a:t>
            </a:r>
            <a:r>
              <a:rPr lang="en-US" dirty="0"/>
              <a:t> input.</a:t>
            </a:r>
          </a:p>
          <a:p>
            <a:pPr>
              <a:spcBef>
                <a:spcPts val="600"/>
              </a:spcBef>
            </a:pPr>
            <a:r>
              <a:rPr lang="en-US" dirty="0"/>
              <a:t>Click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/>
              <a:t>the </a:t>
            </a:r>
            <a:r>
              <a:rPr lang="en-US" dirty="0">
                <a:solidFill>
                  <a:schemeClr val="accent2"/>
                </a:solidFill>
              </a:rPr>
              <a:t>root</a:t>
            </a:r>
            <a:r>
              <a:rPr lang="en-US" dirty="0"/>
              <a:t> </a:t>
            </a:r>
            <a:r>
              <a:rPr lang="en-US" dirty="0">
                <a:solidFill>
                  <a:schemeClr val="accent2"/>
                </a:solidFill>
              </a:rPr>
              <a:t>ahu</a:t>
            </a:r>
            <a:r>
              <a:rPr lang="en-US" dirty="0"/>
              <a:t> variable.</a:t>
            </a:r>
          </a:p>
          <a:p>
            <a:pPr>
              <a:spcBef>
                <a:spcPts val="600"/>
              </a:spcBef>
            </a:pPr>
            <a:r>
              <a:rPr lang="en-US" dirty="0"/>
              <a:t>Continue to next slide.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A2B796-5366-B343-BE4E-107EDF8C80F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0D1767-627C-491E-ACA3-F1A030805EB2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697545D-CB34-ED4E-9795-12059CAFFF00}"/>
              </a:ext>
            </a:extLst>
          </p:cNvPr>
          <p:cNvSpPr/>
          <p:nvPr/>
        </p:nvSpPr>
        <p:spPr bwMode="auto">
          <a:xfrm>
            <a:off x="12676121" y="1929047"/>
            <a:ext cx="304800" cy="245847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effectLst/>
              <a:latin typeface="Arial" charset="0"/>
              <a:cs typeface="Arial Unicode MS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B646B6-AF46-6A49-81D3-6800C838C198}"/>
              </a:ext>
            </a:extLst>
          </p:cNvPr>
          <p:cNvSpPr txBox="1"/>
          <p:nvPr/>
        </p:nvSpPr>
        <p:spPr>
          <a:xfrm>
            <a:off x="12298809" y="1835418"/>
            <a:ext cx="304800" cy="35355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Avenir Book" panose="02000503020000020003" pitchFamily="2" charset="0"/>
              </a:rPr>
              <a:t>2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ECEFD53-D8E8-E849-8E48-89C6B6B3AF07}"/>
              </a:ext>
            </a:extLst>
          </p:cNvPr>
          <p:cNvSpPr/>
          <p:nvPr/>
        </p:nvSpPr>
        <p:spPr bwMode="auto">
          <a:xfrm>
            <a:off x="10124615" y="3997267"/>
            <a:ext cx="610061" cy="245847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effectLst/>
              <a:latin typeface="Arial" charset="0"/>
              <a:cs typeface="Arial Unicode MS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FAF34D7-0D85-F343-88A1-01A4ECFCE6C8}"/>
              </a:ext>
            </a:extLst>
          </p:cNvPr>
          <p:cNvSpPr txBox="1"/>
          <p:nvPr/>
        </p:nvSpPr>
        <p:spPr>
          <a:xfrm>
            <a:off x="9234487" y="2432595"/>
            <a:ext cx="304800" cy="35355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Avenir Book" panose="02000503020000020003" pitchFamily="2" charset="0"/>
              </a:rPr>
              <a:t>3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A3E6804-1464-8E4F-8CAA-7F496C591816}"/>
              </a:ext>
            </a:extLst>
          </p:cNvPr>
          <p:cNvSpPr/>
          <p:nvPr/>
        </p:nvSpPr>
        <p:spPr bwMode="auto">
          <a:xfrm>
            <a:off x="8472487" y="2484437"/>
            <a:ext cx="304800" cy="322047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effectLst/>
              <a:latin typeface="Arial" charset="0"/>
              <a:cs typeface="Arial Unicode MS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05830CA-7928-A740-8D01-3BFE8E6DFB0E}"/>
              </a:ext>
            </a:extLst>
          </p:cNvPr>
          <p:cNvSpPr txBox="1"/>
          <p:nvPr/>
        </p:nvSpPr>
        <p:spPr>
          <a:xfrm>
            <a:off x="11001527" y="2609374"/>
            <a:ext cx="304800" cy="35355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Avenir Book" panose="02000503020000020003" pitchFamily="2" charset="0"/>
              </a:rPr>
              <a:t>4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4F32AD2-8BAE-0348-9FC8-6324E8A92EDE}"/>
              </a:ext>
            </a:extLst>
          </p:cNvPr>
          <p:cNvSpPr/>
          <p:nvPr/>
        </p:nvSpPr>
        <p:spPr bwMode="auto">
          <a:xfrm>
            <a:off x="11215687" y="3018098"/>
            <a:ext cx="750093" cy="245847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effectLst/>
              <a:latin typeface="Arial" charset="0"/>
              <a:cs typeface="Arial Unicode MS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DFAD06F-F24A-F34B-AE9C-DDCE94350D98}"/>
              </a:ext>
            </a:extLst>
          </p:cNvPr>
          <p:cNvSpPr txBox="1"/>
          <p:nvPr/>
        </p:nvSpPr>
        <p:spPr>
          <a:xfrm>
            <a:off x="9748481" y="3820488"/>
            <a:ext cx="304800" cy="35355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Avenir Book" panose="02000503020000020003" pitchFamily="2" charset="0"/>
              </a:rPr>
              <a:t>5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04B395C-025D-064C-A659-38505505704F}"/>
              </a:ext>
            </a:extLst>
          </p:cNvPr>
          <p:cNvSpPr/>
          <p:nvPr/>
        </p:nvSpPr>
        <p:spPr bwMode="auto">
          <a:xfrm>
            <a:off x="9853357" y="3583356"/>
            <a:ext cx="820232" cy="190896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effectLst/>
              <a:latin typeface="Arial" charset="0"/>
              <a:cs typeface="Arial Unicode M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518627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1CE441F-5061-FE4D-949B-4A03983E8C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2086" y="1257434"/>
            <a:ext cx="8094713" cy="283093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073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Bind </a:t>
            </a:r>
            <a:r>
              <a:rPr lang="en-US" dirty="0" err="1"/>
              <a:t>subView</a:t>
            </a:r>
            <a:r>
              <a:rPr lang="en-US" dirty="0"/>
              <a:t> span Var to Root span Var</a:t>
            </a:r>
          </a:p>
        </p:txBody>
      </p:sp>
      <p:sp>
        <p:nvSpPr>
          <p:cNvPr id="3074" name="Rectangle 2"/>
          <p:cNvSpPr>
            <a:spLocks noGrp="1" noChangeArrowheads="1"/>
          </p:cNvSpPr>
          <p:nvPr>
            <p:ph idx="1"/>
          </p:nvPr>
        </p:nvSpPr>
        <p:spPr>
          <a:xfrm>
            <a:off x="670933" y="1341438"/>
            <a:ext cx="4601153" cy="5414964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en-US" dirty="0"/>
              <a:t>Click the </a:t>
            </a:r>
            <a:r>
              <a:rPr lang="en-US" dirty="0">
                <a:solidFill>
                  <a:schemeClr val="accent2"/>
                </a:solidFill>
              </a:rPr>
              <a:t>span</a:t>
            </a:r>
            <a:r>
              <a:rPr lang="en-US" dirty="0"/>
              <a:t> variable.</a:t>
            </a:r>
          </a:p>
          <a:p>
            <a:pPr>
              <a:spcBef>
                <a:spcPts val="600"/>
              </a:spcBef>
            </a:pPr>
            <a:r>
              <a:rPr lang="en-US" dirty="0"/>
              <a:t>Change the </a:t>
            </a:r>
            <a:r>
              <a:rPr lang="en-US" dirty="0">
                <a:solidFill>
                  <a:schemeClr val="accent2"/>
                </a:solidFill>
              </a:rPr>
              <a:t>Mode </a:t>
            </a:r>
            <a:r>
              <a:rPr lang="en-US" dirty="0"/>
              <a:t>to </a:t>
            </a:r>
            <a:r>
              <a:rPr lang="en-US" dirty="0">
                <a:solidFill>
                  <a:schemeClr val="accent2"/>
                </a:solidFill>
              </a:rPr>
              <a:t>Binding</a:t>
            </a:r>
            <a:r>
              <a:rPr lang="en-US" dirty="0"/>
              <a:t>.</a:t>
            </a:r>
          </a:p>
          <a:p>
            <a:pPr>
              <a:spcBef>
                <a:spcPts val="600"/>
              </a:spcBef>
            </a:pPr>
            <a:r>
              <a:rPr lang="en-US" dirty="0"/>
              <a:t>Click </a:t>
            </a:r>
            <a:r>
              <a:rPr lang="en-US" dirty="0">
                <a:solidFill>
                  <a:schemeClr val="accent2"/>
                </a:solidFill>
              </a:rPr>
              <a:t>Select </a:t>
            </a:r>
            <a:r>
              <a:rPr lang="en-US" dirty="0"/>
              <a:t>next to the </a:t>
            </a:r>
            <a:r>
              <a:rPr lang="en-US" dirty="0">
                <a:solidFill>
                  <a:schemeClr val="accent2"/>
                </a:solidFill>
              </a:rPr>
              <a:t>Binding</a:t>
            </a:r>
            <a:r>
              <a:rPr lang="en-US" dirty="0"/>
              <a:t> input.</a:t>
            </a:r>
          </a:p>
          <a:p>
            <a:pPr>
              <a:spcBef>
                <a:spcPts val="600"/>
              </a:spcBef>
            </a:pPr>
            <a:r>
              <a:rPr lang="en-US" dirty="0"/>
              <a:t>Click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/>
              <a:t>the </a:t>
            </a:r>
            <a:r>
              <a:rPr lang="en-US" dirty="0">
                <a:solidFill>
                  <a:schemeClr val="accent2"/>
                </a:solidFill>
              </a:rPr>
              <a:t>root</a:t>
            </a:r>
            <a:r>
              <a:rPr lang="en-US" dirty="0"/>
              <a:t> </a:t>
            </a:r>
            <a:r>
              <a:rPr lang="en-US" dirty="0">
                <a:solidFill>
                  <a:schemeClr val="accent2"/>
                </a:solidFill>
              </a:rPr>
              <a:t>span</a:t>
            </a:r>
            <a:r>
              <a:rPr lang="en-US" dirty="0"/>
              <a:t> variable.</a:t>
            </a:r>
          </a:p>
          <a:p>
            <a:pPr>
              <a:spcBef>
                <a:spcPts val="600"/>
              </a:spcBef>
            </a:pPr>
            <a:r>
              <a:rPr lang="en-US" dirty="0"/>
              <a:t>Click </a:t>
            </a:r>
            <a:r>
              <a:rPr lang="en-US" dirty="0">
                <a:solidFill>
                  <a:schemeClr val="accent2"/>
                </a:solidFill>
              </a:rPr>
              <a:t>Ok</a:t>
            </a:r>
            <a:r>
              <a:rPr lang="en-US" dirty="0"/>
              <a:t>.</a:t>
            </a:r>
          </a:p>
          <a:p>
            <a:pPr>
              <a:spcBef>
                <a:spcPts val="600"/>
              </a:spcBef>
            </a:pPr>
            <a:r>
              <a:rPr lang="en-US" dirty="0"/>
              <a:t>Continue to next slide.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A2B796-5366-B343-BE4E-107EDF8C80F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0D1767-627C-491E-ACA3-F1A030805EB2}" type="slidenum">
              <a:rPr lang="en-US" smtClean="0"/>
              <a:pPr/>
              <a:t>44</a:t>
            </a:fld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F07D134-98BC-714C-9359-261D6290EA12}"/>
              </a:ext>
            </a:extLst>
          </p:cNvPr>
          <p:cNvSpPr txBox="1"/>
          <p:nvPr/>
        </p:nvSpPr>
        <p:spPr>
          <a:xfrm>
            <a:off x="8396287" y="2400065"/>
            <a:ext cx="304800" cy="35355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Avenir Book" panose="02000503020000020003" pitchFamily="2" charset="0"/>
              </a:rPr>
              <a:t>2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1A00663-65FB-1C42-A519-8E5B063D2C07}"/>
              </a:ext>
            </a:extLst>
          </p:cNvPr>
          <p:cNvSpPr/>
          <p:nvPr/>
        </p:nvSpPr>
        <p:spPr bwMode="auto">
          <a:xfrm>
            <a:off x="7939087" y="2753623"/>
            <a:ext cx="381000" cy="245847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effectLst/>
              <a:latin typeface="Arial" charset="0"/>
              <a:cs typeface="Arial Unicode MS" charset="0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B22C98A3-6400-9644-95D1-704E03E88247}"/>
              </a:ext>
            </a:extLst>
          </p:cNvPr>
          <p:cNvSpPr/>
          <p:nvPr/>
        </p:nvSpPr>
        <p:spPr bwMode="auto">
          <a:xfrm>
            <a:off x="11005055" y="3358616"/>
            <a:ext cx="820232" cy="190896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effectLst/>
              <a:latin typeface="Arial" charset="0"/>
              <a:cs typeface="Arial Unicode MS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AD61D97-F01B-F54A-B3DC-2DEE645BF737}"/>
              </a:ext>
            </a:extLst>
          </p:cNvPr>
          <p:cNvSpPr txBox="1"/>
          <p:nvPr/>
        </p:nvSpPr>
        <p:spPr>
          <a:xfrm>
            <a:off x="11737180" y="2999470"/>
            <a:ext cx="304800" cy="35355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Avenir Book" panose="02000503020000020003" pitchFamily="2" charset="0"/>
              </a:rPr>
              <a:t>3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39B2407-7C49-A941-9C78-B50AF07DA3E9}"/>
              </a:ext>
            </a:extLst>
          </p:cNvPr>
          <p:cNvSpPr/>
          <p:nvPr/>
        </p:nvSpPr>
        <p:spPr bwMode="auto">
          <a:xfrm>
            <a:off x="12587287" y="2107366"/>
            <a:ext cx="381000" cy="260649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effectLst/>
              <a:latin typeface="Arial" charset="0"/>
              <a:cs typeface="Arial Unicode MS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655E7C8-6516-DB4B-970C-D8FEC95BCE78}"/>
              </a:ext>
            </a:extLst>
          </p:cNvPr>
          <p:cNvSpPr txBox="1"/>
          <p:nvPr/>
        </p:nvSpPr>
        <p:spPr>
          <a:xfrm>
            <a:off x="12252223" y="2014457"/>
            <a:ext cx="304800" cy="35355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Avenir Book" panose="02000503020000020003" pitchFamily="2" charset="0"/>
              </a:rPr>
              <a:t>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10E9A6-2948-AA4E-9438-CB0B8AAFCC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8287" y="3597924"/>
            <a:ext cx="2138341" cy="335409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3" name="Oval 22">
            <a:extLst>
              <a:ext uri="{FF2B5EF4-FFF2-40B4-BE49-F238E27FC236}">
                <a16:creationId xmlns:a16="http://schemas.microsoft.com/office/drawing/2014/main" id="{84690898-4EBD-714D-8C81-2CA6C360A043}"/>
              </a:ext>
            </a:extLst>
          </p:cNvPr>
          <p:cNvSpPr/>
          <p:nvPr/>
        </p:nvSpPr>
        <p:spPr bwMode="auto">
          <a:xfrm>
            <a:off x="9234487" y="4273200"/>
            <a:ext cx="820232" cy="190896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effectLst/>
              <a:latin typeface="Arial" charset="0"/>
              <a:cs typeface="Arial Unicode MS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D9D1085-4AAF-154F-BC7F-B80B9081B349}"/>
              </a:ext>
            </a:extLst>
          </p:cNvPr>
          <p:cNvSpPr txBox="1"/>
          <p:nvPr/>
        </p:nvSpPr>
        <p:spPr>
          <a:xfrm>
            <a:off x="8809433" y="3892200"/>
            <a:ext cx="304800" cy="35355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Avenir Book" panose="02000503020000020003" pitchFamily="2" charset="0"/>
              </a:rPr>
              <a:t>4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8A922E7B-D2DD-2A47-B568-2FA3FA871DF1}"/>
              </a:ext>
            </a:extLst>
          </p:cNvPr>
          <p:cNvSpPr/>
          <p:nvPr/>
        </p:nvSpPr>
        <p:spPr bwMode="auto">
          <a:xfrm>
            <a:off x="9036619" y="3644352"/>
            <a:ext cx="820232" cy="190896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effectLst/>
              <a:latin typeface="Arial" charset="0"/>
              <a:cs typeface="Arial Unicode M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639129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Repeat Binding for Remaining Tile </a:t>
            </a:r>
            <a:r>
              <a:rPr lang="en-US" dirty="0" err="1"/>
              <a:t>subViews</a:t>
            </a:r>
            <a:endParaRPr lang="en-US" dirty="0"/>
          </a:p>
        </p:txBody>
      </p:sp>
      <p:sp>
        <p:nvSpPr>
          <p:cNvPr id="3074" name="Rectangle 2"/>
          <p:cNvSpPr>
            <a:spLocks noGrp="1" noChangeArrowheads="1"/>
          </p:cNvSpPr>
          <p:nvPr>
            <p:ph idx="1"/>
          </p:nvPr>
        </p:nvSpPr>
        <p:spPr>
          <a:xfrm>
            <a:off x="670933" y="1341438"/>
            <a:ext cx="4783918" cy="5414964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en-US" dirty="0"/>
              <a:t>Repeat each step on the remaining 3 </a:t>
            </a:r>
            <a:r>
              <a:rPr lang="en-US" dirty="0">
                <a:solidFill>
                  <a:schemeClr val="accent2"/>
                </a:solidFill>
              </a:rPr>
              <a:t>Tile </a:t>
            </a:r>
            <a:r>
              <a:rPr lang="en-US" dirty="0" err="1">
                <a:solidFill>
                  <a:schemeClr val="accent2"/>
                </a:solidFill>
              </a:rPr>
              <a:t>subViews</a:t>
            </a:r>
            <a:r>
              <a:rPr lang="en-US" dirty="0"/>
              <a:t>.</a:t>
            </a:r>
          </a:p>
          <a:p>
            <a:pPr>
              <a:spcBef>
                <a:spcPts val="600"/>
              </a:spcBef>
            </a:pPr>
            <a:r>
              <a:rPr lang="en-US" dirty="0"/>
              <a:t>Change the </a:t>
            </a:r>
            <a:r>
              <a:rPr lang="en-US" dirty="0" err="1"/>
              <a:t>subView</a:t>
            </a:r>
            <a:r>
              <a:rPr lang="en-US" dirty="0"/>
              <a:t> </a:t>
            </a:r>
            <a:r>
              <a:rPr lang="en-US" dirty="0">
                <a:solidFill>
                  <a:schemeClr val="accent2"/>
                </a:solidFill>
              </a:rPr>
              <a:t>ahu</a:t>
            </a:r>
            <a:r>
              <a:rPr lang="en-US" dirty="0"/>
              <a:t> variable </a:t>
            </a:r>
            <a:r>
              <a:rPr lang="en-US" dirty="0">
                <a:solidFill>
                  <a:schemeClr val="accent2"/>
                </a:solidFill>
              </a:rPr>
              <a:t>Mode </a:t>
            </a:r>
            <a:r>
              <a:rPr lang="en-US" dirty="0"/>
              <a:t>to </a:t>
            </a:r>
            <a:r>
              <a:rPr lang="en-US" dirty="0">
                <a:solidFill>
                  <a:schemeClr val="accent2"/>
                </a:solidFill>
              </a:rPr>
              <a:t>Binding</a:t>
            </a:r>
            <a:r>
              <a:rPr lang="en-US" dirty="0"/>
              <a:t> and bind to the Root </a:t>
            </a:r>
            <a:r>
              <a:rPr lang="en-US" dirty="0">
                <a:solidFill>
                  <a:schemeClr val="accent2"/>
                </a:solidFill>
              </a:rPr>
              <a:t>ahu</a:t>
            </a:r>
            <a:r>
              <a:rPr lang="en-US" dirty="0"/>
              <a:t> variable.</a:t>
            </a:r>
          </a:p>
          <a:p>
            <a:pPr>
              <a:spcBef>
                <a:spcPts val="600"/>
              </a:spcBef>
            </a:pPr>
            <a:r>
              <a:rPr lang="en-US" dirty="0"/>
              <a:t>Change the </a:t>
            </a:r>
            <a:r>
              <a:rPr lang="en-US" dirty="0" err="1"/>
              <a:t>subView</a:t>
            </a:r>
            <a:r>
              <a:rPr lang="en-US" dirty="0"/>
              <a:t> </a:t>
            </a:r>
            <a:r>
              <a:rPr lang="en-US" dirty="0">
                <a:solidFill>
                  <a:schemeClr val="accent2"/>
                </a:solidFill>
              </a:rPr>
              <a:t>span</a:t>
            </a:r>
            <a:r>
              <a:rPr lang="en-US" dirty="0"/>
              <a:t> variable </a:t>
            </a:r>
            <a:r>
              <a:rPr lang="en-US" dirty="0">
                <a:solidFill>
                  <a:schemeClr val="accent2"/>
                </a:solidFill>
              </a:rPr>
              <a:t>Mode </a:t>
            </a:r>
            <a:r>
              <a:rPr lang="en-US" dirty="0"/>
              <a:t>to </a:t>
            </a:r>
            <a:r>
              <a:rPr lang="en-US" dirty="0">
                <a:solidFill>
                  <a:schemeClr val="accent2"/>
                </a:solidFill>
              </a:rPr>
              <a:t>Binding</a:t>
            </a:r>
            <a:r>
              <a:rPr lang="en-US" dirty="0"/>
              <a:t> and bind to the Root </a:t>
            </a:r>
            <a:r>
              <a:rPr lang="en-US" dirty="0">
                <a:solidFill>
                  <a:schemeClr val="accent2"/>
                </a:solidFill>
              </a:rPr>
              <a:t>span</a:t>
            </a:r>
            <a:r>
              <a:rPr lang="en-US" dirty="0"/>
              <a:t> variable.</a:t>
            </a:r>
          </a:p>
          <a:p>
            <a:pPr>
              <a:spcBef>
                <a:spcPts val="600"/>
              </a:spcBef>
            </a:pPr>
            <a:r>
              <a:rPr lang="en-US" dirty="0"/>
              <a:t>Continue to next slide.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A2B796-5366-B343-BE4E-107EDF8C80F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0D1767-627C-491E-ACA3-F1A030805EB2}" type="slidenum">
              <a:rPr lang="en-US" smtClean="0"/>
              <a:pPr/>
              <a:t>45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817A053-4FAB-9446-B858-E78A20BEFB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4851" y="3976590"/>
            <a:ext cx="7931150" cy="277981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B55566C-2BFA-6F44-AF58-E85DCA58F1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0523" y="1078607"/>
            <a:ext cx="7931151" cy="277981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1471008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Complete Tile View</a:t>
            </a:r>
          </a:p>
        </p:txBody>
      </p:sp>
      <p:sp>
        <p:nvSpPr>
          <p:cNvPr id="3074" name="Rectangle 2"/>
          <p:cNvSpPr>
            <a:spLocks noGrp="1" noChangeArrowheads="1"/>
          </p:cNvSpPr>
          <p:nvPr>
            <p:ph idx="1"/>
          </p:nvPr>
        </p:nvSpPr>
        <p:spPr>
          <a:xfrm>
            <a:off x="670932" y="1341438"/>
            <a:ext cx="3458155" cy="5414964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en-US" dirty="0"/>
              <a:t>Click </a:t>
            </a:r>
            <a:r>
              <a:rPr lang="en-US" dirty="0" err="1">
                <a:solidFill>
                  <a:schemeClr val="accent2"/>
                </a:solidFill>
              </a:rPr>
              <a:t>Goto</a:t>
            </a:r>
            <a:r>
              <a:rPr lang="en-US" dirty="0"/>
              <a:t>.</a:t>
            </a:r>
          </a:p>
          <a:p>
            <a:pPr>
              <a:spcBef>
                <a:spcPts val="600"/>
              </a:spcBef>
            </a:pPr>
            <a:r>
              <a:rPr lang="en-US" dirty="0"/>
              <a:t>Use the </a:t>
            </a:r>
            <a:r>
              <a:rPr lang="en-US" dirty="0">
                <a:solidFill>
                  <a:schemeClr val="accent2"/>
                </a:solidFill>
              </a:rPr>
              <a:t>ahu</a:t>
            </a:r>
            <a:r>
              <a:rPr lang="en-US" dirty="0"/>
              <a:t> variable picker to select </a:t>
            </a:r>
            <a:r>
              <a:rPr lang="en-US" u="sng" dirty="0"/>
              <a:t>Gaithersburg RTU-1</a:t>
            </a:r>
            <a:r>
              <a:rPr lang="en-US" dirty="0"/>
              <a:t> and verify each </a:t>
            </a:r>
            <a:r>
              <a:rPr lang="en-US" dirty="0" err="1"/>
              <a:t>subView</a:t>
            </a:r>
            <a:r>
              <a:rPr lang="en-US" dirty="0"/>
              <a:t> is updated.</a:t>
            </a:r>
          </a:p>
          <a:p>
            <a:pPr>
              <a:spcBef>
                <a:spcPts val="600"/>
              </a:spcBef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120192-923A-6047-AFBB-E0F70647B0E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0D1767-627C-491E-ACA3-F1A030805EB2}" type="slidenum">
              <a:rPr lang="en-US" smtClean="0"/>
              <a:pPr/>
              <a:t>46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5539BE1-B6B3-3D4E-9A2C-B2038CF931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9088" y="902349"/>
            <a:ext cx="7369462" cy="485868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2442B06-BC5F-5548-BF15-E11D85BD12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2213" y="2167762"/>
            <a:ext cx="7369461" cy="485868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6245025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Reordering </a:t>
            </a:r>
            <a:r>
              <a:rPr lang="en-US" dirty="0" err="1"/>
              <a:t>subViews</a:t>
            </a:r>
            <a:endParaRPr lang="en-US" dirty="0"/>
          </a:p>
        </p:txBody>
      </p:sp>
      <p:sp>
        <p:nvSpPr>
          <p:cNvPr id="3074" name="Rectangle 2"/>
          <p:cNvSpPr>
            <a:spLocks noGrp="1" noChangeArrowheads="1"/>
          </p:cNvSpPr>
          <p:nvPr>
            <p:ph idx="1"/>
          </p:nvPr>
        </p:nvSpPr>
        <p:spPr>
          <a:xfrm>
            <a:off x="670932" y="1341438"/>
            <a:ext cx="5286955" cy="5414964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en-US" dirty="0"/>
              <a:t>Note that the stacked horizontal lines on the </a:t>
            </a:r>
            <a:r>
              <a:rPr lang="en-US" dirty="0" err="1">
                <a:solidFill>
                  <a:schemeClr val="accent2"/>
                </a:solidFill>
              </a:rPr>
              <a:t>rootView</a:t>
            </a:r>
            <a:r>
              <a:rPr lang="en-US" dirty="0"/>
              <a:t> near the top right allow </a:t>
            </a:r>
            <a:r>
              <a:rPr lang="en-US" dirty="0" err="1">
                <a:solidFill>
                  <a:schemeClr val="accent2"/>
                </a:solidFill>
              </a:rPr>
              <a:t>subViews</a:t>
            </a:r>
            <a:r>
              <a:rPr lang="en-US" dirty="0"/>
              <a:t> to be reordered.</a:t>
            </a:r>
          </a:p>
          <a:p>
            <a:pPr>
              <a:spcBef>
                <a:spcPts val="600"/>
              </a:spcBef>
            </a:pPr>
            <a:r>
              <a:rPr lang="en-US" dirty="0"/>
              <a:t>This is a quick way to drag and drop a tile to a different location.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120192-923A-6047-AFBB-E0F70647B0E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0D1767-627C-491E-ACA3-F1A030805EB2}" type="slidenum">
              <a:rPr lang="en-US" smtClean="0"/>
              <a:pPr/>
              <a:t>47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5539BE1-B6B3-3D4E-9A2C-B2038CF931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6548" y="1112837"/>
            <a:ext cx="7443787" cy="490769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00A02C2-37C2-EB4A-8085-46924F3020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8487" y="4541837"/>
            <a:ext cx="5054600" cy="231329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0D8FF091-3A0E-6346-97CA-F7337839F028}"/>
              </a:ext>
            </a:extLst>
          </p:cNvPr>
          <p:cNvSpPr/>
          <p:nvPr/>
        </p:nvSpPr>
        <p:spPr bwMode="auto">
          <a:xfrm>
            <a:off x="12739687" y="1874837"/>
            <a:ext cx="205792" cy="300695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effectLst/>
              <a:latin typeface="Arial" charset="0"/>
              <a:cs typeface="Arial Unicode M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460534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1CC4B5-CA2F-7448-B3C7-A445AA354DD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Customizing Navigation</a:t>
            </a:r>
          </a:p>
        </p:txBody>
      </p:sp>
    </p:spTree>
    <p:extLst>
      <p:ext uri="{BB962C8B-B14F-4D97-AF65-F5344CB8AC3E}">
        <p14:creationId xmlns:p14="http://schemas.microsoft.com/office/powerpoint/2010/main" val="182093650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Navigation</a:t>
            </a:r>
          </a:p>
        </p:txBody>
      </p:sp>
      <p:sp>
        <p:nvSpPr>
          <p:cNvPr id="3074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By default, equip records are grouped under their site and point records are grouped under their equip.</a:t>
            </a:r>
          </a:p>
          <a:p>
            <a:r>
              <a:rPr lang="en-US" dirty="0"/>
              <a:t>The navigation can be customized using any tag.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1907DD-7941-1141-9363-F9B0C835F7E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0D1767-627C-491E-ACA3-F1A030805EB2}" type="slidenum">
              <a:rPr lang="en-US" smtClean="0"/>
              <a:pPr/>
              <a:t>49</a:t>
            </a:fld>
            <a:endParaRPr lang="en-US"/>
          </a:p>
        </p:txBody>
      </p:sp>
      <p:sp>
        <p:nvSpPr>
          <p:cNvPr id="3076" name="AutoShape 4"/>
          <p:cNvSpPr>
            <a:spLocks noChangeArrowheads="1"/>
          </p:cNvSpPr>
          <p:nvPr/>
        </p:nvSpPr>
        <p:spPr bwMode="auto">
          <a:xfrm>
            <a:off x="1908175" y="6858000"/>
            <a:ext cx="1828800" cy="457200"/>
          </a:xfrm>
          <a:prstGeom prst="roundRect">
            <a:avLst>
              <a:gd name="adj" fmla="val 347"/>
            </a:avLst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D726AE40-2C4C-0649-B1E4-06A1F4696A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6287" y="6695005"/>
            <a:ext cx="12091564" cy="41116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28224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ts val="1425"/>
              </a:spcAft>
              <a:buClr>
                <a:srgbClr val="000000"/>
              </a:buClr>
              <a:buSzPct val="100000"/>
              <a:buFont typeface="Times New Roman" pitchFamily="16" charset="0"/>
              <a:defRPr sz="3200">
                <a:solidFill>
                  <a:srgbClr val="000000"/>
                </a:solidFill>
                <a:latin typeface="Calibri"/>
                <a:ea typeface="+mn-ea"/>
                <a:cs typeface="+mn-cs"/>
              </a:defRPr>
            </a:lvl1pPr>
            <a:lvl2pPr marL="742950" indent="-285750" algn="l" defTabSz="457200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ts val="1138"/>
              </a:spcAft>
              <a:buClr>
                <a:srgbClr val="000000"/>
              </a:buClr>
              <a:buSzPct val="100000"/>
              <a:buFont typeface="Times New Roman" pitchFamily="16" charset="0"/>
              <a:defRPr sz="2800">
                <a:solidFill>
                  <a:srgbClr val="000000"/>
                </a:solidFill>
                <a:latin typeface="Calibri"/>
                <a:cs typeface="+mn-cs"/>
              </a:defRPr>
            </a:lvl2pPr>
            <a:lvl3pPr marL="1143000" indent="-228600" algn="l" defTabSz="457200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ts val="850"/>
              </a:spcAft>
              <a:buClr>
                <a:srgbClr val="000000"/>
              </a:buClr>
              <a:buSzPct val="100000"/>
              <a:buFont typeface="Times New Roman" pitchFamily="16" charset="0"/>
              <a:defRPr sz="2400">
                <a:solidFill>
                  <a:srgbClr val="000000"/>
                </a:solidFill>
                <a:latin typeface="Calibri"/>
                <a:cs typeface="+mn-cs"/>
              </a:defRPr>
            </a:lvl3pPr>
            <a:lvl4pPr marL="1600200" indent="-228600" algn="l" defTabSz="457200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ts val="575"/>
              </a:spcAft>
              <a:buClr>
                <a:srgbClr val="000000"/>
              </a:buClr>
              <a:buSzPct val="100000"/>
              <a:buFont typeface="Times New Roman" pitchFamily="16" charset="0"/>
              <a:defRPr sz="2000">
                <a:solidFill>
                  <a:srgbClr val="000000"/>
                </a:solidFill>
                <a:latin typeface="Calibri"/>
                <a:cs typeface="+mn-cs"/>
              </a:defRPr>
            </a:lvl4pPr>
            <a:lvl5pPr marL="2057400" indent="-228600" algn="l" defTabSz="457200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itchFamily="16" charset="0"/>
              <a:defRPr sz="2000">
                <a:solidFill>
                  <a:srgbClr val="000000"/>
                </a:solidFill>
                <a:latin typeface="Calibri"/>
                <a:cs typeface="+mn-cs"/>
              </a:defRPr>
            </a:lvl5pPr>
            <a:lvl6pPr marL="2514600" indent="-228600" algn="l" defTabSz="457200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itchFamily="16" charset="0"/>
              <a:defRPr sz="2000">
                <a:solidFill>
                  <a:srgbClr val="000000"/>
                </a:solidFill>
                <a:latin typeface="+mn-lt"/>
                <a:cs typeface="+mn-cs"/>
              </a:defRPr>
            </a:lvl6pPr>
            <a:lvl7pPr marL="2971800" indent="-228600" algn="l" defTabSz="457200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itchFamily="16" charset="0"/>
              <a:defRPr sz="2000">
                <a:solidFill>
                  <a:srgbClr val="000000"/>
                </a:solidFill>
                <a:latin typeface="+mn-lt"/>
                <a:cs typeface="+mn-cs"/>
              </a:defRPr>
            </a:lvl7pPr>
            <a:lvl8pPr marL="3429000" indent="-228600" algn="l" defTabSz="457200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itchFamily="16" charset="0"/>
              <a:defRPr sz="2000">
                <a:solidFill>
                  <a:srgbClr val="000000"/>
                </a:solidFill>
                <a:latin typeface="+mn-lt"/>
                <a:cs typeface="+mn-cs"/>
              </a:defRPr>
            </a:lvl8pPr>
            <a:lvl9pPr marL="3886200" indent="-228600" algn="l" defTabSz="457200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itchFamily="16" charset="0"/>
              <a:defRPr sz="2000">
                <a:solidFill>
                  <a:srgbClr val="000000"/>
                </a:solidFill>
                <a:latin typeface="+mn-lt"/>
                <a:cs typeface="+mn-cs"/>
              </a:defRPr>
            </a:lvl9pPr>
          </a:lstStyle>
          <a:p>
            <a:pPr marL="107950" indent="0">
              <a:buSzPct val="4500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sz="2400" dirty="0">
                <a:latin typeface="Avenir Book" panose="02000503020000020003" pitchFamily="2" charset="0"/>
              </a:rPr>
              <a:t>Documentation for Nav: </a:t>
            </a:r>
            <a:r>
              <a:rPr lang="en-US" sz="2400" u="sng" kern="0" dirty="0">
                <a:solidFill>
                  <a:srgbClr val="3557E0"/>
                </a:solidFill>
                <a:latin typeface="Avenir Book" panose="02000503020000020003" pitchFamily="2" charset="0"/>
              </a:rPr>
              <a:t>http://www.skyfoundry.com/doc/</a:t>
            </a:r>
            <a:r>
              <a:rPr lang="en-US" sz="2400" u="sng" kern="0" dirty="0" err="1">
                <a:solidFill>
                  <a:srgbClr val="3557E0"/>
                </a:solidFill>
                <a:latin typeface="Avenir Book" panose="02000503020000020003" pitchFamily="2" charset="0"/>
              </a:rPr>
              <a:t>docFresco</a:t>
            </a:r>
            <a:r>
              <a:rPr lang="en-US" sz="2400" u="sng" kern="0" dirty="0">
                <a:solidFill>
                  <a:srgbClr val="3557E0"/>
                </a:solidFill>
                <a:latin typeface="Avenir Book" panose="02000503020000020003" pitchFamily="2" charset="0"/>
              </a:rPr>
              <a:t>/Nav</a:t>
            </a:r>
          </a:p>
        </p:txBody>
      </p:sp>
    </p:spTree>
    <p:extLst>
      <p:ext uri="{BB962C8B-B14F-4D97-AF65-F5344CB8AC3E}">
        <p14:creationId xmlns:p14="http://schemas.microsoft.com/office/powerpoint/2010/main" val="314711749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possible with SkySpark View Builder?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Assemble custom visualizations using a wide range of display widgets.</a:t>
            </a:r>
          </a:p>
          <a:p>
            <a:pPr lvl="0"/>
            <a:r>
              <a:rPr lang="en-US" dirty="0"/>
              <a:t>Combine the visualizations with formatted text and tables.</a:t>
            </a:r>
          </a:p>
          <a:p>
            <a:pPr lvl="0"/>
            <a:r>
              <a:rPr lang="en-US" dirty="0"/>
              <a:t>Use standard SkySpark </a:t>
            </a:r>
            <a:r>
              <a:rPr lang="en-US" dirty="0">
                <a:solidFill>
                  <a:schemeClr val="accent2"/>
                </a:solidFill>
              </a:rPr>
              <a:t>Apps</a:t>
            </a:r>
            <a:r>
              <a:rPr lang="en-US" dirty="0"/>
              <a:t> in custom multi-tiled views.</a:t>
            </a:r>
          </a:p>
          <a:p>
            <a:pPr lvl="0"/>
            <a:r>
              <a:rPr lang="en-US" dirty="0"/>
              <a:t>Create a dashboard or a report that can be viewed in the browser or exported as a PDF, SVG, etc. 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44C939EB-FBD0-AB4C-A6C1-412CDDAD5344}"/>
              </a:ext>
            </a:extLst>
          </p:cNvPr>
          <p:cNvSpPr>
            <a:spLocks noGrp="1"/>
          </p:cNvSpPr>
          <p:nvPr>
            <p:ph type="sldNum" idx="10"/>
          </p:nvPr>
        </p:nvSpPr>
        <p:spPr>
          <a:xfrm>
            <a:off x="12654051" y="7086599"/>
            <a:ext cx="781491" cy="473075"/>
          </a:xfrm>
          <a:prstGeom prst="rect">
            <a:avLst/>
          </a:prstGeom>
        </p:spPr>
        <p:txBody>
          <a:bodyPr/>
          <a:lstStyle/>
          <a:p>
            <a:fld id="{7A0D1767-627C-491E-ACA3-F1A030805EB2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10" name="Picture 9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8753004E-5C12-CB40-AD0C-B02E0A9950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4287" y="2941637"/>
            <a:ext cx="5596651" cy="4071300"/>
          </a:xfrm>
          <a:prstGeom prst="rect">
            <a:avLst/>
          </a:prstGeom>
          <a:ln>
            <a:solidFill>
              <a:srgbClr val="000000">
                <a:shade val="50000"/>
              </a:srgbClr>
            </a:solidFill>
          </a:ln>
        </p:spPr>
      </p:pic>
      <p:pic>
        <p:nvPicPr>
          <p:cNvPr id="6" name="Picture 5" descr="A screenshot of a video game&#10;&#10;Description automatically generated">
            <a:extLst>
              <a:ext uri="{FF2B5EF4-FFF2-40B4-BE49-F238E27FC236}">
                <a16:creationId xmlns:a16="http://schemas.microsoft.com/office/drawing/2014/main" id="{9DB8F765-4063-264B-80F4-2D88AEBBA3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0887" y="1289494"/>
            <a:ext cx="5181600" cy="3761913"/>
          </a:xfrm>
          <a:prstGeom prst="rect">
            <a:avLst/>
          </a:prstGeom>
          <a:ln>
            <a:solidFill>
              <a:srgbClr val="000000">
                <a:shade val="50000"/>
              </a:srgbClr>
            </a:solidFill>
          </a:ln>
        </p:spPr>
      </p:pic>
    </p:spTree>
    <p:extLst>
      <p:ext uri="{BB962C8B-B14F-4D97-AF65-F5344CB8AC3E}">
        <p14:creationId xmlns:p14="http://schemas.microsoft.com/office/powerpoint/2010/main" val="168841912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Customizing the Navigation</a:t>
            </a:r>
          </a:p>
        </p:txBody>
      </p:sp>
      <p:sp>
        <p:nvSpPr>
          <p:cNvPr id="3074" name="Rectangle 2"/>
          <p:cNvSpPr>
            <a:spLocks noGrp="1" noChangeArrowheads="1"/>
          </p:cNvSpPr>
          <p:nvPr>
            <p:ph idx="1"/>
          </p:nvPr>
        </p:nvSpPr>
        <p:spPr>
          <a:xfrm>
            <a:off x="670932" y="1341438"/>
            <a:ext cx="5439355" cy="5414964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en-US" dirty="0"/>
              <a:t>Go to the </a:t>
            </a:r>
            <a:r>
              <a:rPr lang="en-US" dirty="0">
                <a:solidFill>
                  <a:schemeClr val="accent2"/>
                </a:solidFill>
              </a:rPr>
              <a:t>Settings</a:t>
            </a:r>
            <a:r>
              <a:rPr lang="en-US" dirty="0"/>
              <a:t> app </a:t>
            </a:r>
            <a:r>
              <a:rPr lang="en-US" dirty="0">
                <a:solidFill>
                  <a:schemeClr val="accent2"/>
                </a:solidFill>
              </a:rPr>
              <a:t>UI</a:t>
            </a:r>
            <a:r>
              <a:rPr lang="en-US" dirty="0"/>
              <a:t> tab.</a:t>
            </a:r>
          </a:p>
          <a:p>
            <a:pPr>
              <a:spcBef>
                <a:spcPts val="600"/>
              </a:spcBef>
            </a:pPr>
            <a:r>
              <a:rPr lang="en-US" dirty="0"/>
              <a:t>Click </a:t>
            </a:r>
            <a:r>
              <a:rPr lang="en-US" dirty="0">
                <a:solidFill>
                  <a:schemeClr val="accent2"/>
                </a:solidFill>
              </a:rPr>
              <a:t>Config Target</a:t>
            </a:r>
            <a:r>
              <a:rPr lang="en-US" dirty="0"/>
              <a:t> and select </a:t>
            </a:r>
            <a:r>
              <a:rPr lang="en-US" dirty="0">
                <a:solidFill>
                  <a:srgbClr val="00B050"/>
                </a:solidFill>
              </a:rPr>
              <a:t>site </a:t>
            </a:r>
            <a:r>
              <a:rPr lang="en-US" dirty="0"/>
              <a:t>as the </a:t>
            </a:r>
            <a:r>
              <a:rPr lang="en-US" dirty="0">
                <a:solidFill>
                  <a:schemeClr val="accent2"/>
                </a:solidFill>
              </a:rPr>
              <a:t>Target Tag</a:t>
            </a:r>
            <a:r>
              <a:rPr lang="en-US" dirty="0"/>
              <a:t>.</a:t>
            </a:r>
          </a:p>
          <a:p>
            <a:pPr>
              <a:spcBef>
                <a:spcPts val="600"/>
              </a:spcBef>
            </a:pPr>
            <a:r>
              <a:rPr lang="en-US" dirty="0"/>
              <a:t>Enter </a:t>
            </a:r>
            <a:r>
              <a:rPr lang="en-US" dirty="0" err="1">
                <a:solidFill>
                  <a:srgbClr val="00B050"/>
                </a:solidFill>
              </a:rPr>
              <a:t>geoState</a:t>
            </a:r>
            <a:r>
              <a:rPr lang="en-US" dirty="0"/>
              <a:t> for the </a:t>
            </a:r>
            <a:r>
              <a:rPr lang="en-US" dirty="0" err="1">
                <a:solidFill>
                  <a:srgbClr val="00B050"/>
                </a:solidFill>
              </a:rPr>
              <a:t>siteNav</a:t>
            </a:r>
            <a:r>
              <a:rPr lang="en-US" dirty="0"/>
              <a:t> tag.</a:t>
            </a:r>
          </a:p>
          <a:p>
            <a:pPr>
              <a:spcBef>
                <a:spcPts val="600"/>
              </a:spcBef>
            </a:pPr>
            <a:r>
              <a:rPr lang="en-US" dirty="0"/>
              <a:t>Click </a:t>
            </a:r>
            <a:r>
              <a:rPr lang="en-US" dirty="0">
                <a:solidFill>
                  <a:schemeClr val="accent2"/>
                </a:solidFill>
              </a:rPr>
              <a:t>Ok</a:t>
            </a:r>
            <a:r>
              <a:rPr lang="en-US" dirty="0"/>
              <a:t>.</a:t>
            </a:r>
          </a:p>
          <a:p>
            <a:pPr>
              <a:spcBef>
                <a:spcPts val="600"/>
              </a:spcBef>
            </a:pPr>
            <a:r>
              <a:rPr lang="en-US" dirty="0"/>
              <a:t>Click </a:t>
            </a:r>
            <a:r>
              <a:rPr lang="en-US" dirty="0">
                <a:solidFill>
                  <a:schemeClr val="accent2"/>
                </a:solidFill>
              </a:rPr>
              <a:t>Submit</a:t>
            </a:r>
            <a:r>
              <a:rPr lang="en-US" dirty="0"/>
              <a:t>.</a:t>
            </a:r>
          </a:p>
          <a:p>
            <a:pPr>
              <a:spcBef>
                <a:spcPts val="600"/>
              </a:spcBef>
            </a:pPr>
            <a:r>
              <a:rPr lang="en-US" dirty="0"/>
              <a:t>Continue to next slide.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CAFAC4-3754-A94C-A38F-493962DCFEB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0D1767-627C-491E-ACA3-F1A030805EB2}" type="slidenum">
              <a:rPr lang="en-US" smtClean="0"/>
              <a:pPr/>
              <a:t>50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36C3C42-071A-9444-A926-901FD123D6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8887" y="1327764"/>
            <a:ext cx="6965950" cy="268779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55654C4-1C27-DD4F-8C9F-B137E36DFFED}"/>
              </a:ext>
            </a:extLst>
          </p:cNvPr>
          <p:cNvSpPr txBox="1"/>
          <p:nvPr/>
        </p:nvSpPr>
        <p:spPr>
          <a:xfrm>
            <a:off x="7812670" y="2315765"/>
            <a:ext cx="304800" cy="35355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Avenir Book" panose="02000503020000020003" pitchFamily="2" charset="0"/>
              </a:rPr>
              <a:t>2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E335C41-6558-EF47-95CA-8D388E55150F}"/>
              </a:ext>
            </a:extLst>
          </p:cNvPr>
          <p:cNvSpPr/>
          <p:nvPr/>
        </p:nvSpPr>
        <p:spPr bwMode="auto">
          <a:xfrm>
            <a:off x="7050669" y="2015070"/>
            <a:ext cx="888417" cy="300695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effectLst/>
              <a:latin typeface="Arial" charset="0"/>
              <a:cs typeface="Arial Unicode MS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9BBE0F-BB4B-704D-AC0A-720AFE4483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8887" y="4186943"/>
            <a:ext cx="6146800" cy="277431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1C93C74-1D10-8E42-8495-7172EEE7AD99}"/>
              </a:ext>
            </a:extLst>
          </p:cNvPr>
          <p:cNvSpPr txBox="1"/>
          <p:nvPr/>
        </p:nvSpPr>
        <p:spPr>
          <a:xfrm>
            <a:off x="7812670" y="4826783"/>
            <a:ext cx="304800" cy="35355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Avenir Book" panose="02000503020000020003" pitchFamily="2" charset="0"/>
              </a:rPr>
              <a:t>3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C9AEF3B-D6B0-3A4A-B122-1A1AC94BFD0A}"/>
              </a:ext>
            </a:extLst>
          </p:cNvPr>
          <p:cNvSpPr/>
          <p:nvPr/>
        </p:nvSpPr>
        <p:spPr bwMode="auto">
          <a:xfrm>
            <a:off x="7024687" y="5229020"/>
            <a:ext cx="766765" cy="300695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effectLst/>
              <a:latin typeface="Arial" charset="0"/>
              <a:cs typeface="Arial Unicode MS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B78E602-AAC7-7448-9C76-DD188BC49A8B}"/>
              </a:ext>
            </a:extLst>
          </p:cNvPr>
          <p:cNvSpPr txBox="1"/>
          <p:nvPr/>
        </p:nvSpPr>
        <p:spPr>
          <a:xfrm>
            <a:off x="11775070" y="6203817"/>
            <a:ext cx="304800" cy="35355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Avenir Book" panose="02000503020000020003" pitchFamily="2" charset="0"/>
              </a:rPr>
              <a:t>4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93761DC-9217-4A4A-9F88-9DD699D530BF}"/>
              </a:ext>
            </a:extLst>
          </p:cNvPr>
          <p:cNvSpPr/>
          <p:nvPr/>
        </p:nvSpPr>
        <p:spPr bwMode="auto">
          <a:xfrm>
            <a:off x="10987087" y="6606054"/>
            <a:ext cx="766765" cy="300695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effectLst/>
              <a:latin typeface="Arial" charset="0"/>
              <a:cs typeface="Arial Unicode MS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5034572-5887-244E-ABFC-6DE70F75DDFE}"/>
              </a:ext>
            </a:extLst>
          </p:cNvPr>
          <p:cNvSpPr txBox="1"/>
          <p:nvPr/>
        </p:nvSpPr>
        <p:spPr>
          <a:xfrm>
            <a:off x="6016978" y="1875674"/>
            <a:ext cx="274509" cy="35355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Avenir Book" panose="02000503020000020003" pitchFamily="2" charset="0"/>
              </a:rPr>
              <a:t>5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1F0F431-5B47-4543-A7B7-6047D0C862F7}"/>
              </a:ext>
            </a:extLst>
          </p:cNvPr>
          <p:cNvSpPr/>
          <p:nvPr/>
        </p:nvSpPr>
        <p:spPr bwMode="auto">
          <a:xfrm>
            <a:off x="6338887" y="2031342"/>
            <a:ext cx="690565" cy="300695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effectLst/>
              <a:latin typeface="Arial" charset="0"/>
              <a:cs typeface="Arial Unicode M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985815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D814955-4DFF-9944-876C-E2796F5D33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5388" y="1098752"/>
            <a:ext cx="6312262" cy="299135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073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the Navigation</a:t>
            </a:r>
          </a:p>
        </p:txBody>
      </p:sp>
      <p:sp>
        <p:nvSpPr>
          <p:cNvPr id="3074" name="Rectangle 2"/>
          <p:cNvSpPr>
            <a:spLocks noGrp="1" noChangeArrowheads="1"/>
          </p:cNvSpPr>
          <p:nvPr>
            <p:ph idx="1"/>
          </p:nvPr>
        </p:nvSpPr>
        <p:spPr>
          <a:xfrm>
            <a:off x="670932" y="1341438"/>
            <a:ext cx="6168269" cy="5414964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en-US" dirty="0"/>
              <a:t>Click </a:t>
            </a:r>
            <a:r>
              <a:rPr lang="en-US" dirty="0">
                <a:solidFill>
                  <a:schemeClr val="accent2"/>
                </a:solidFill>
              </a:rPr>
              <a:t>Test Nav</a:t>
            </a:r>
            <a:r>
              <a:rPr lang="en-US" dirty="0"/>
              <a:t> to show how the picker will work in all modern </a:t>
            </a:r>
            <a:r>
              <a:rPr lang="en-US" dirty="0">
                <a:solidFill>
                  <a:schemeClr val="accent2"/>
                </a:solidFill>
              </a:rPr>
              <a:t>Apps</a:t>
            </a:r>
            <a:r>
              <a:rPr lang="en-US" dirty="0"/>
              <a:t>.  </a:t>
            </a:r>
          </a:p>
          <a:p>
            <a:pPr>
              <a:spcBef>
                <a:spcPts val="600"/>
              </a:spcBef>
            </a:pPr>
            <a:r>
              <a:rPr lang="en-US" dirty="0"/>
              <a:t>Type </a:t>
            </a:r>
            <a:r>
              <a:rPr lang="en-US" dirty="0">
                <a:solidFill>
                  <a:srgbClr val="00B050"/>
                </a:solidFill>
              </a:rPr>
              <a:t>ahu</a:t>
            </a:r>
            <a:r>
              <a:rPr lang="en-US" dirty="0"/>
              <a:t> in the </a:t>
            </a:r>
            <a:r>
              <a:rPr lang="en-US" dirty="0">
                <a:solidFill>
                  <a:schemeClr val="accent2"/>
                </a:solidFill>
              </a:rPr>
              <a:t>Target</a:t>
            </a:r>
            <a:r>
              <a:rPr lang="en-US" dirty="0"/>
              <a:t> field.</a:t>
            </a:r>
          </a:p>
          <a:p>
            <a:pPr>
              <a:spcBef>
                <a:spcPts val="600"/>
              </a:spcBef>
            </a:pPr>
            <a:r>
              <a:rPr lang="en-US" dirty="0"/>
              <a:t>Click </a:t>
            </a:r>
            <a:r>
              <a:rPr lang="en-US" dirty="0">
                <a:solidFill>
                  <a:schemeClr val="accent2"/>
                </a:solidFill>
              </a:rPr>
              <a:t>Select</a:t>
            </a:r>
            <a:r>
              <a:rPr lang="en-US" dirty="0"/>
              <a:t> to preview the navigation for records with the </a:t>
            </a:r>
            <a:r>
              <a:rPr lang="en-US" dirty="0">
                <a:solidFill>
                  <a:srgbClr val="00B050"/>
                </a:solidFill>
              </a:rPr>
              <a:t>ahu</a:t>
            </a:r>
            <a:r>
              <a:rPr lang="en-US" dirty="0"/>
              <a:t> tag.</a:t>
            </a:r>
          </a:p>
          <a:p>
            <a:pPr>
              <a:spcBef>
                <a:spcPts val="600"/>
              </a:spcBef>
            </a:pPr>
            <a:r>
              <a:rPr lang="en-US" dirty="0"/>
              <a:t>The </a:t>
            </a:r>
            <a:r>
              <a:rPr lang="en-US" dirty="0">
                <a:solidFill>
                  <a:srgbClr val="00B050"/>
                </a:solidFill>
              </a:rPr>
              <a:t>ahu</a:t>
            </a:r>
            <a:r>
              <a:rPr lang="en-US" dirty="0"/>
              <a:t> picker now shows the records with the </a:t>
            </a:r>
            <a:r>
              <a:rPr lang="en-US" dirty="0">
                <a:solidFill>
                  <a:srgbClr val="00B050"/>
                </a:solidFill>
              </a:rPr>
              <a:t>ahu</a:t>
            </a:r>
            <a:r>
              <a:rPr lang="en-US" dirty="0"/>
              <a:t> tag grouped by their </a:t>
            </a:r>
            <a:r>
              <a:rPr lang="en-US" dirty="0" err="1">
                <a:solidFill>
                  <a:srgbClr val="00B050"/>
                </a:solidFill>
              </a:rPr>
              <a:t>geoState</a:t>
            </a:r>
            <a:r>
              <a:rPr lang="en-US" dirty="0"/>
              <a:t> and </a:t>
            </a:r>
            <a:r>
              <a:rPr lang="en-US" dirty="0" err="1">
                <a:solidFill>
                  <a:srgbClr val="00B050"/>
                </a:solidFill>
              </a:rPr>
              <a:t>siteRef</a:t>
            </a:r>
            <a:r>
              <a:rPr lang="en-US" dirty="0"/>
              <a:t> tag.</a:t>
            </a:r>
          </a:p>
          <a:p>
            <a:pPr>
              <a:spcBef>
                <a:spcPts val="600"/>
              </a:spcBef>
            </a:pPr>
            <a:r>
              <a:rPr lang="en-US" dirty="0"/>
              <a:t>Click </a:t>
            </a:r>
            <a:r>
              <a:rPr lang="en-US" dirty="0">
                <a:solidFill>
                  <a:schemeClr val="accent2"/>
                </a:solidFill>
              </a:rPr>
              <a:t>Ok</a:t>
            </a:r>
            <a:r>
              <a:rPr lang="en-US" dirty="0"/>
              <a:t> twice to exit the </a:t>
            </a:r>
            <a:r>
              <a:rPr lang="en-US" dirty="0">
                <a:solidFill>
                  <a:schemeClr val="accent2"/>
                </a:solidFill>
              </a:rPr>
              <a:t>Test Nav </a:t>
            </a:r>
            <a:r>
              <a:rPr lang="en-US" dirty="0"/>
              <a:t>window.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CAFAC4-3754-A94C-A38F-493962DCFEB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0D1767-627C-491E-ACA3-F1A030805EB2}" type="slidenum">
              <a:rPr lang="en-US" smtClean="0"/>
              <a:pPr/>
              <a:t>51</a:t>
            </a:fld>
            <a:endParaRPr lang="en-US"/>
          </a:p>
        </p:txBody>
      </p:sp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3E15FF7D-1732-5344-A0C4-455481B42A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0105" y="4005219"/>
            <a:ext cx="6045782" cy="305121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05A0542-3C2B-1541-95E8-27CCF2B0C345}"/>
              </a:ext>
            </a:extLst>
          </p:cNvPr>
          <p:cNvSpPr txBox="1"/>
          <p:nvPr/>
        </p:nvSpPr>
        <p:spPr>
          <a:xfrm>
            <a:off x="7657239" y="4273963"/>
            <a:ext cx="304800" cy="35355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Avenir Book" panose="02000503020000020003" pitchFamily="2" charset="0"/>
              </a:rPr>
              <a:t>2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AFE66F8-B3DB-F74F-8236-3BF61C36CDBF}"/>
              </a:ext>
            </a:extLst>
          </p:cNvPr>
          <p:cNvSpPr/>
          <p:nvPr/>
        </p:nvSpPr>
        <p:spPr bwMode="auto">
          <a:xfrm>
            <a:off x="8007105" y="4300394"/>
            <a:ext cx="541582" cy="300695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effectLst/>
              <a:latin typeface="Arial" charset="0"/>
              <a:cs typeface="Arial Unicode MS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32C1E0A-2667-6548-B3B7-6F884C6E8A96}"/>
              </a:ext>
            </a:extLst>
          </p:cNvPr>
          <p:cNvSpPr txBox="1"/>
          <p:nvPr/>
        </p:nvSpPr>
        <p:spPr>
          <a:xfrm>
            <a:off x="9007282" y="1670989"/>
            <a:ext cx="304800" cy="35355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Avenir Book" panose="02000503020000020003" pitchFamily="2" charset="0"/>
              </a:rPr>
              <a:t>1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E9BDDB1-02F9-6D4C-BEA2-125AA0C5C51F}"/>
              </a:ext>
            </a:extLst>
          </p:cNvPr>
          <p:cNvSpPr/>
          <p:nvPr/>
        </p:nvSpPr>
        <p:spPr bwMode="auto">
          <a:xfrm>
            <a:off x="8367057" y="1670989"/>
            <a:ext cx="541582" cy="300695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effectLst/>
              <a:latin typeface="Arial" charset="0"/>
              <a:cs typeface="Arial Unicode MS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6F2AE3F-305E-4B46-88E6-7C169DB0BFE5}"/>
              </a:ext>
            </a:extLst>
          </p:cNvPr>
          <p:cNvSpPr txBox="1"/>
          <p:nvPr/>
        </p:nvSpPr>
        <p:spPr>
          <a:xfrm>
            <a:off x="10865821" y="6237863"/>
            <a:ext cx="304800" cy="35355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Avenir Book" panose="02000503020000020003" pitchFamily="2" charset="0"/>
              </a:rPr>
              <a:t>3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C94AD55-7D69-CC44-BFF4-02809DA37736}"/>
              </a:ext>
            </a:extLst>
          </p:cNvPr>
          <p:cNvSpPr/>
          <p:nvPr/>
        </p:nvSpPr>
        <p:spPr bwMode="auto">
          <a:xfrm>
            <a:off x="11215687" y="6264294"/>
            <a:ext cx="685800" cy="300695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effectLst/>
              <a:latin typeface="Arial" charset="0"/>
              <a:cs typeface="Arial Unicode MS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C58017A-E679-8B49-B7A8-8576A048E6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03135" y="2822471"/>
            <a:ext cx="3384251" cy="337570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24BA26FD-AADA-D144-A6BA-DF1AF099AA39}"/>
              </a:ext>
            </a:extLst>
          </p:cNvPr>
          <p:cNvSpPr txBox="1"/>
          <p:nvPr/>
        </p:nvSpPr>
        <p:spPr>
          <a:xfrm>
            <a:off x="11281935" y="3196359"/>
            <a:ext cx="304800" cy="35355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Avenir Book" panose="02000503020000020003" pitchFamily="2" charset="0"/>
              </a:rPr>
              <a:t>4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85380AB-A165-6F4A-B9BB-62D668FF3433}"/>
              </a:ext>
            </a:extLst>
          </p:cNvPr>
          <p:cNvSpPr/>
          <p:nvPr/>
        </p:nvSpPr>
        <p:spPr bwMode="auto">
          <a:xfrm>
            <a:off x="9995581" y="2748595"/>
            <a:ext cx="1236267" cy="2325120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effectLst/>
              <a:latin typeface="Arial" charset="0"/>
              <a:cs typeface="Arial Unicode MS" charset="0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DB901FB2-186E-A844-883F-A4B28620C675}"/>
              </a:ext>
            </a:extLst>
          </p:cNvPr>
          <p:cNvSpPr/>
          <p:nvPr/>
        </p:nvSpPr>
        <p:spPr bwMode="auto">
          <a:xfrm>
            <a:off x="12220914" y="5897480"/>
            <a:ext cx="541582" cy="300695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effectLst/>
              <a:latin typeface="Arial" charset="0"/>
              <a:cs typeface="Arial Unicode MS" charset="0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C202CA21-A2C5-7D44-B13A-9663C8B12E16}"/>
              </a:ext>
            </a:extLst>
          </p:cNvPr>
          <p:cNvSpPr/>
          <p:nvPr/>
        </p:nvSpPr>
        <p:spPr bwMode="auto">
          <a:xfrm>
            <a:off x="12498188" y="6695877"/>
            <a:ext cx="541582" cy="300695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effectLst/>
              <a:latin typeface="Arial" charset="0"/>
              <a:cs typeface="Arial Unicode MS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BB1B927-639F-F545-A2A8-4BAD4803CF38}"/>
              </a:ext>
            </a:extLst>
          </p:cNvPr>
          <p:cNvSpPr txBox="1"/>
          <p:nvPr/>
        </p:nvSpPr>
        <p:spPr>
          <a:xfrm>
            <a:off x="12610096" y="6291447"/>
            <a:ext cx="304800" cy="35355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Avenir Book" panose="02000503020000020003" pitchFamily="2" charset="0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41578271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Completed View</a:t>
            </a:r>
          </a:p>
        </p:txBody>
      </p:sp>
      <p:sp>
        <p:nvSpPr>
          <p:cNvPr id="3074" name="Rectangle 2"/>
          <p:cNvSpPr>
            <a:spLocks noGrp="1" noChangeArrowheads="1"/>
          </p:cNvSpPr>
          <p:nvPr>
            <p:ph idx="1"/>
          </p:nvPr>
        </p:nvSpPr>
        <p:spPr>
          <a:xfrm>
            <a:off x="670932" y="1341438"/>
            <a:ext cx="4677355" cy="5414964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en-US" dirty="0"/>
              <a:t>Navigate back to the </a:t>
            </a:r>
            <a:r>
              <a:rPr lang="en-US" dirty="0">
                <a:solidFill>
                  <a:schemeClr val="accent2"/>
                </a:solidFill>
              </a:rPr>
              <a:t>Tile View</a:t>
            </a:r>
            <a:r>
              <a:rPr lang="en-US" dirty="0"/>
              <a:t> and check out the new navigation.</a:t>
            </a:r>
          </a:p>
          <a:p>
            <a:pPr>
              <a:spcBef>
                <a:spcPts val="600"/>
              </a:spcBef>
            </a:pPr>
            <a:r>
              <a:rPr lang="en-US" dirty="0"/>
              <a:t>Select the equip </a:t>
            </a:r>
            <a:r>
              <a:rPr lang="en-US" u="sng" dirty="0"/>
              <a:t>Gaithersburg RTU-1</a:t>
            </a:r>
            <a:r>
              <a:rPr lang="en-US" dirty="0"/>
              <a:t>.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A55141F-B35E-4847-B691-27C48604744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0D1767-627C-491E-ACA3-F1A030805EB2}" type="slidenum">
              <a:rPr lang="en-US" smtClean="0"/>
              <a:pPr/>
              <a:t>52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872C8F0-04A6-0B48-8B01-1F858E8298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9687" y="1265237"/>
            <a:ext cx="8213200" cy="541496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4612554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871625-F9A4-3248-9F44-29C60B1060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Report Views and </a:t>
            </a:r>
            <a:r>
              <a:rPr lang="en-US" dirty="0" err="1"/>
              <a:t>Fandoc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196167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Report Views and </a:t>
            </a:r>
            <a:r>
              <a:rPr lang="en-US" dirty="0" err="1"/>
              <a:t>Fandoc</a:t>
            </a:r>
            <a:endParaRPr lang="en-US" dirty="0"/>
          </a:p>
        </p:txBody>
      </p:sp>
      <p:sp>
        <p:nvSpPr>
          <p:cNvPr id="3074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Report Views</a:t>
            </a:r>
            <a:r>
              <a:rPr lang="en-US" dirty="0"/>
              <a:t> are useful for making reports that include text to explain each visualization.</a:t>
            </a:r>
          </a:p>
          <a:p>
            <a:r>
              <a:rPr lang="en-US" dirty="0">
                <a:solidFill>
                  <a:schemeClr val="accent2"/>
                </a:solidFill>
              </a:rPr>
              <a:t>Report Views</a:t>
            </a:r>
            <a:r>
              <a:rPr lang="en-US" dirty="0"/>
              <a:t> include an add </a:t>
            </a:r>
            <a:r>
              <a:rPr lang="en-US" dirty="0" err="1">
                <a:solidFill>
                  <a:schemeClr val="accent2"/>
                </a:solidFill>
              </a:rPr>
              <a:t>subView</a:t>
            </a:r>
            <a:r>
              <a:rPr lang="en-US" dirty="0"/>
              <a:t> button in the </a:t>
            </a:r>
            <a:r>
              <a:rPr lang="en-US" dirty="0">
                <a:solidFill>
                  <a:schemeClr val="accent2"/>
                </a:solidFill>
              </a:rPr>
              <a:t>View Builder Sidebar</a:t>
            </a:r>
            <a:r>
              <a:rPr lang="en-US" dirty="0"/>
              <a:t>.</a:t>
            </a:r>
          </a:p>
          <a:p>
            <a:r>
              <a:rPr lang="en-US" dirty="0">
                <a:solidFill>
                  <a:schemeClr val="accent2"/>
                </a:solidFill>
              </a:rPr>
              <a:t>Report Views</a:t>
            </a:r>
            <a:r>
              <a:rPr lang="en-US" dirty="0"/>
              <a:t> are designed to be easy to export to PDF.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1907DD-7941-1141-9363-F9B0C835F7E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0D1767-627C-491E-ACA3-F1A030805EB2}" type="slidenum">
              <a:rPr lang="en-US" smtClean="0"/>
              <a:pPr/>
              <a:t>54</a:t>
            </a:fld>
            <a:endParaRPr lang="en-US"/>
          </a:p>
        </p:txBody>
      </p:sp>
      <p:sp>
        <p:nvSpPr>
          <p:cNvPr id="3076" name="AutoShape 4"/>
          <p:cNvSpPr>
            <a:spLocks noChangeArrowheads="1"/>
          </p:cNvSpPr>
          <p:nvPr/>
        </p:nvSpPr>
        <p:spPr bwMode="auto">
          <a:xfrm>
            <a:off x="1908175" y="6858000"/>
            <a:ext cx="1828800" cy="457200"/>
          </a:xfrm>
          <a:prstGeom prst="roundRect">
            <a:avLst>
              <a:gd name="adj" fmla="val 347"/>
            </a:avLst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40E2F987-AA3E-C049-90E8-F040E12E98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6287" y="6695005"/>
            <a:ext cx="12091564" cy="41116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28224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ts val="1425"/>
              </a:spcAft>
              <a:buClr>
                <a:srgbClr val="000000"/>
              </a:buClr>
              <a:buSzPct val="100000"/>
              <a:buFont typeface="Times New Roman" pitchFamily="16" charset="0"/>
              <a:defRPr sz="3200">
                <a:solidFill>
                  <a:srgbClr val="000000"/>
                </a:solidFill>
                <a:latin typeface="Calibri"/>
                <a:ea typeface="+mn-ea"/>
                <a:cs typeface="+mn-cs"/>
              </a:defRPr>
            </a:lvl1pPr>
            <a:lvl2pPr marL="742950" indent="-285750" algn="l" defTabSz="457200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ts val="1138"/>
              </a:spcAft>
              <a:buClr>
                <a:srgbClr val="000000"/>
              </a:buClr>
              <a:buSzPct val="100000"/>
              <a:buFont typeface="Times New Roman" pitchFamily="16" charset="0"/>
              <a:defRPr sz="2800">
                <a:solidFill>
                  <a:srgbClr val="000000"/>
                </a:solidFill>
                <a:latin typeface="Calibri"/>
                <a:cs typeface="+mn-cs"/>
              </a:defRPr>
            </a:lvl2pPr>
            <a:lvl3pPr marL="1143000" indent="-228600" algn="l" defTabSz="457200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ts val="850"/>
              </a:spcAft>
              <a:buClr>
                <a:srgbClr val="000000"/>
              </a:buClr>
              <a:buSzPct val="100000"/>
              <a:buFont typeface="Times New Roman" pitchFamily="16" charset="0"/>
              <a:defRPr sz="2400">
                <a:solidFill>
                  <a:srgbClr val="000000"/>
                </a:solidFill>
                <a:latin typeface="Calibri"/>
                <a:cs typeface="+mn-cs"/>
              </a:defRPr>
            </a:lvl3pPr>
            <a:lvl4pPr marL="1600200" indent="-228600" algn="l" defTabSz="457200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ts val="575"/>
              </a:spcAft>
              <a:buClr>
                <a:srgbClr val="000000"/>
              </a:buClr>
              <a:buSzPct val="100000"/>
              <a:buFont typeface="Times New Roman" pitchFamily="16" charset="0"/>
              <a:defRPr sz="2000">
                <a:solidFill>
                  <a:srgbClr val="000000"/>
                </a:solidFill>
                <a:latin typeface="Calibri"/>
                <a:cs typeface="+mn-cs"/>
              </a:defRPr>
            </a:lvl4pPr>
            <a:lvl5pPr marL="2057400" indent="-228600" algn="l" defTabSz="457200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itchFamily="16" charset="0"/>
              <a:defRPr sz="2000">
                <a:solidFill>
                  <a:srgbClr val="000000"/>
                </a:solidFill>
                <a:latin typeface="Calibri"/>
                <a:cs typeface="+mn-cs"/>
              </a:defRPr>
            </a:lvl5pPr>
            <a:lvl6pPr marL="2514600" indent="-228600" algn="l" defTabSz="457200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itchFamily="16" charset="0"/>
              <a:defRPr sz="2000">
                <a:solidFill>
                  <a:srgbClr val="000000"/>
                </a:solidFill>
                <a:latin typeface="+mn-lt"/>
                <a:cs typeface="+mn-cs"/>
              </a:defRPr>
            </a:lvl6pPr>
            <a:lvl7pPr marL="2971800" indent="-228600" algn="l" defTabSz="457200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itchFamily="16" charset="0"/>
              <a:defRPr sz="2000">
                <a:solidFill>
                  <a:srgbClr val="000000"/>
                </a:solidFill>
                <a:latin typeface="+mn-lt"/>
                <a:cs typeface="+mn-cs"/>
              </a:defRPr>
            </a:lvl7pPr>
            <a:lvl8pPr marL="3429000" indent="-228600" algn="l" defTabSz="457200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itchFamily="16" charset="0"/>
              <a:defRPr sz="2000">
                <a:solidFill>
                  <a:srgbClr val="000000"/>
                </a:solidFill>
                <a:latin typeface="+mn-lt"/>
                <a:cs typeface="+mn-cs"/>
              </a:defRPr>
            </a:lvl8pPr>
            <a:lvl9pPr marL="3886200" indent="-228600" algn="l" defTabSz="457200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itchFamily="16" charset="0"/>
              <a:defRPr sz="2000">
                <a:solidFill>
                  <a:srgbClr val="000000"/>
                </a:solidFill>
                <a:latin typeface="+mn-lt"/>
                <a:cs typeface="+mn-cs"/>
              </a:defRPr>
            </a:lvl9pPr>
          </a:lstStyle>
          <a:p>
            <a:pPr marL="107950" indent="0">
              <a:buSzPct val="4500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sz="2400" dirty="0">
                <a:latin typeface="Avenir Book" panose="02000503020000020003" pitchFamily="2" charset="0"/>
              </a:rPr>
              <a:t>Documentation for </a:t>
            </a:r>
            <a:r>
              <a:rPr lang="en-US" sz="2400" dirty="0" err="1">
                <a:latin typeface="Avenir Book" panose="02000503020000020003" pitchFamily="2" charset="0"/>
              </a:rPr>
              <a:t>Fandoc</a:t>
            </a:r>
            <a:r>
              <a:rPr lang="en-US" sz="2400" dirty="0">
                <a:latin typeface="Avenir Book" panose="02000503020000020003" pitchFamily="2" charset="0"/>
              </a:rPr>
              <a:t>: </a:t>
            </a:r>
            <a:r>
              <a:rPr lang="en-US" sz="2400" u="sng" kern="0" dirty="0">
                <a:solidFill>
                  <a:srgbClr val="3557E0"/>
                </a:solidFill>
                <a:latin typeface="Avenir Book" panose="02000503020000020003" pitchFamily="2" charset="0"/>
              </a:rPr>
              <a:t>http://www.skyfoundry.com/doc/</a:t>
            </a:r>
            <a:r>
              <a:rPr lang="en-US" sz="2400" u="sng" kern="0" dirty="0" err="1">
                <a:solidFill>
                  <a:srgbClr val="3557E0"/>
                </a:solidFill>
                <a:latin typeface="Avenir Book" panose="02000503020000020003" pitchFamily="2" charset="0"/>
              </a:rPr>
              <a:t>fandoc</a:t>
            </a:r>
            <a:r>
              <a:rPr lang="en-US" sz="2400" u="sng" kern="0" dirty="0">
                <a:solidFill>
                  <a:srgbClr val="3557E0"/>
                </a:solidFill>
                <a:latin typeface="Avenir Book" panose="02000503020000020003" pitchFamily="2" charset="0"/>
              </a:rPr>
              <a:t>/</a:t>
            </a:r>
            <a:r>
              <a:rPr lang="en-US" sz="2400" u="sng" kern="0" dirty="0" err="1">
                <a:solidFill>
                  <a:srgbClr val="3557E0"/>
                </a:solidFill>
                <a:latin typeface="Avenir Book" panose="02000503020000020003" pitchFamily="2" charset="0"/>
              </a:rPr>
              <a:t>index#overview</a:t>
            </a:r>
            <a:endParaRPr lang="en-US" sz="2400" u="sng" kern="0" dirty="0">
              <a:solidFill>
                <a:srgbClr val="3557E0"/>
              </a:solidFill>
              <a:latin typeface="Avenir Book" panose="02000503020000020003" pitchFamily="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68E4B7E-C02A-4B4A-9A19-5585C6B7A9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2887" y="4449556"/>
            <a:ext cx="4216400" cy="10414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75F5BA5E-DC61-484B-904D-335FF94FDE2F}"/>
              </a:ext>
            </a:extLst>
          </p:cNvPr>
          <p:cNvSpPr/>
          <p:nvPr/>
        </p:nvSpPr>
        <p:spPr bwMode="auto">
          <a:xfrm>
            <a:off x="7100887" y="4449555"/>
            <a:ext cx="457200" cy="397081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effectLst/>
              <a:latin typeface="Arial" charset="0"/>
              <a:cs typeface="Arial Unicode MS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8243DBD-9309-1D45-9DE5-A3A9BDCBEF09}"/>
              </a:ext>
            </a:extLst>
          </p:cNvPr>
          <p:cNvSpPr/>
          <p:nvPr/>
        </p:nvSpPr>
        <p:spPr bwMode="auto">
          <a:xfrm>
            <a:off x="11749087" y="1951037"/>
            <a:ext cx="1295400" cy="1005751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effectLst/>
              <a:latin typeface="Arial" charset="0"/>
              <a:cs typeface="Arial Unicode MS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6ECE3AA-846E-ED41-83CC-FA12EA8CD0DA}"/>
              </a:ext>
            </a:extLst>
          </p:cNvPr>
          <p:cNvCxnSpPr>
            <a:cxnSpLocks/>
            <a:stCxn id="8" idx="7"/>
            <a:endCxn id="10" idx="4"/>
          </p:cNvCxnSpPr>
          <p:nvPr/>
        </p:nvCxnSpPr>
        <p:spPr bwMode="auto">
          <a:xfrm flipV="1">
            <a:off x="7491132" y="2956788"/>
            <a:ext cx="4905655" cy="1550918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A647BB91-92EC-CB47-ADF5-DC4CEDF20F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2349" t="-2162" r="16807" b="64032"/>
          <a:stretch/>
        </p:blipFill>
        <p:spPr>
          <a:xfrm>
            <a:off x="11976974" y="2103437"/>
            <a:ext cx="838200" cy="727982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0862292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EB183B2-EE49-444C-883E-EA3C68B33A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8487" y="4221415"/>
            <a:ext cx="6435593" cy="273875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073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Fandoc</a:t>
            </a:r>
            <a:r>
              <a:rPr lang="en-US" dirty="0"/>
              <a:t> – Simple Text Formatting</a:t>
            </a:r>
          </a:p>
        </p:txBody>
      </p:sp>
      <p:sp>
        <p:nvSpPr>
          <p:cNvPr id="3074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the </a:t>
            </a:r>
            <a:r>
              <a:rPr lang="en-US" dirty="0">
                <a:solidFill>
                  <a:schemeClr val="accent2"/>
                </a:solidFill>
              </a:rPr>
              <a:t>Builder</a:t>
            </a:r>
            <a:r>
              <a:rPr lang="en-US" dirty="0"/>
              <a:t> app </a:t>
            </a:r>
            <a:r>
              <a:rPr lang="en-US" dirty="0">
                <a:solidFill>
                  <a:schemeClr val="accent2"/>
                </a:solidFill>
              </a:rPr>
              <a:t>View</a:t>
            </a:r>
            <a:r>
              <a:rPr lang="en-US" dirty="0"/>
              <a:t> tab, create a new </a:t>
            </a:r>
            <a:r>
              <a:rPr lang="en-US" dirty="0">
                <a:solidFill>
                  <a:schemeClr val="accent2"/>
                </a:solidFill>
              </a:rPr>
              <a:t>Report View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view: </a:t>
            </a:r>
            <a:r>
              <a:rPr lang="en-US" u="sng" dirty="0" err="1"/>
              <a:t>myReport</a:t>
            </a:r>
            <a:endParaRPr lang="en-US" u="sng" dirty="0"/>
          </a:p>
          <a:p>
            <a:pPr lvl="1"/>
            <a:r>
              <a:rPr lang="en-US" dirty="0"/>
              <a:t>dis: </a:t>
            </a:r>
            <a:r>
              <a:rPr lang="en-US" u="sng" dirty="0"/>
              <a:t>My Report</a:t>
            </a:r>
          </a:p>
          <a:p>
            <a:pPr lvl="1"/>
            <a:r>
              <a:rPr lang="en-US" dirty="0"/>
              <a:t>app: </a:t>
            </a:r>
            <a:r>
              <a:rPr lang="en-US" u="sng" dirty="0" err="1"/>
              <a:t>skysparkEssentials</a:t>
            </a:r>
            <a:endParaRPr lang="en-US" u="sng" dirty="0"/>
          </a:p>
          <a:p>
            <a:r>
              <a:rPr lang="en-US" dirty="0"/>
              <a:t>Double-click the </a:t>
            </a:r>
            <a:r>
              <a:rPr lang="en-US" u="sng" dirty="0"/>
              <a:t>heading</a:t>
            </a:r>
            <a:r>
              <a:rPr lang="en-US" dirty="0"/>
              <a:t> </a:t>
            </a:r>
            <a:r>
              <a:rPr lang="en-US" dirty="0" err="1">
                <a:solidFill>
                  <a:schemeClr val="accent2"/>
                </a:solidFill>
              </a:rPr>
              <a:t>subView</a:t>
            </a:r>
            <a:r>
              <a:rPr lang="en-US" dirty="0"/>
              <a:t> to see </a:t>
            </a:r>
            <a:r>
              <a:rPr lang="en-US" dirty="0" err="1">
                <a:solidFill>
                  <a:schemeClr val="accent2"/>
                </a:solidFill>
              </a:rPr>
              <a:t>Fandoc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/>
              <a:t>as the type.</a:t>
            </a:r>
          </a:p>
          <a:p>
            <a:r>
              <a:rPr lang="en-US" dirty="0"/>
              <a:t>Select </a:t>
            </a:r>
            <a:r>
              <a:rPr lang="en-US" dirty="0">
                <a:solidFill>
                  <a:schemeClr val="accent2"/>
                </a:solidFill>
              </a:rPr>
              <a:t>Text</a:t>
            </a:r>
            <a:r>
              <a:rPr lang="en-US" dirty="0"/>
              <a:t> and add the content to the text section.</a:t>
            </a:r>
          </a:p>
          <a:p>
            <a:r>
              <a:rPr lang="en-US" dirty="0"/>
              <a:t>Click </a:t>
            </a:r>
            <a:r>
              <a:rPr lang="en-US" dirty="0">
                <a:solidFill>
                  <a:schemeClr val="accent2"/>
                </a:solidFill>
              </a:rPr>
              <a:t>Ok</a:t>
            </a:r>
            <a:r>
              <a:rPr lang="en-US" dirty="0"/>
              <a:t>.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594A56D-941C-5849-A91C-8DFC1C39ABC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0D1767-627C-491E-ACA3-F1A030805EB2}" type="slidenum">
              <a:rPr lang="en-US" smtClean="0"/>
              <a:pPr/>
              <a:t>55</a:t>
            </a:fld>
            <a:endParaRPr lang="en-US"/>
          </a:p>
        </p:txBody>
      </p:sp>
      <p:sp>
        <p:nvSpPr>
          <p:cNvPr id="3076" name="AutoShape 4"/>
          <p:cNvSpPr>
            <a:spLocks noChangeArrowheads="1"/>
          </p:cNvSpPr>
          <p:nvPr/>
        </p:nvSpPr>
        <p:spPr bwMode="auto">
          <a:xfrm>
            <a:off x="1908175" y="6858000"/>
            <a:ext cx="1828800" cy="457200"/>
          </a:xfrm>
          <a:prstGeom prst="roundRect">
            <a:avLst>
              <a:gd name="adj" fmla="val 347"/>
            </a:avLst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1EBB70D-B985-1B4C-937E-58F42EEEC370}"/>
              </a:ext>
            </a:extLst>
          </p:cNvPr>
          <p:cNvSpPr txBox="1">
            <a:spLocks/>
          </p:cNvSpPr>
          <p:nvPr/>
        </p:nvSpPr>
        <p:spPr>
          <a:xfrm>
            <a:off x="7513701" y="1305841"/>
            <a:ext cx="5727571" cy="1898464"/>
          </a:xfrm>
          <a:prstGeom prst="rect">
            <a:avLst/>
          </a:prstGeom>
        </p:spPr>
        <p:txBody>
          <a:bodyPr/>
          <a:lstStyle>
            <a:lvl1pPr marL="457200" indent="-457200" algn="l" defTabSz="457200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ts val="1425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defRPr sz="2800" baseline="0">
                <a:solidFill>
                  <a:srgbClr val="000000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914400" indent="-457200" algn="l" defTabSz="457200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ts val="1138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defRPr sz="2400" baseline="0">
                <a:solidFill>
                  <a:srgbClr val="000000"/>
                </a:solidFill>
                <a:latin typeface="Avenir Book" panose="02000503020000020003" pitchFamily="2" charset="0"/>
                <a:cs typeface="+mn-cs"/>
              </a:defRPr>
            </a:lvl2pPr>
            <a:lvl3pPr marL="1257300" indent="-342900" algn="l" defTabSz="457200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ts val="85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defRPr sz="2200" baseline="0">
                <a:solidFill>
                  <a:srgbClr val="000000"/>
                </a:solidFill>
                <a:latin typeface="Avenir Book" panose="02000503020000020003" pitchFamily="2" charset="0"/>
                <a:cs typeface="+mn-cs"/>
              </a:defRPr>
            </a:lvl3pPr>
            <a:lvl4pPr marL="1714500" indent="-342900" algn="l" defTabSz="457200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ts val="575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defRPr sz="2000" baseline="0">
                <a:solidFill>
                  <a:srgbClr val="000000"/>
                </a:solidFill>
                <a:latin typeface="Avenir Book" panose="02000503020000020003" pitchFamily="2" charset="0"/>
                <a:cs typeface="+mn-cs"/>
              </a:defRPr>
            </a:lvl4pPr>
            <a:lvl5pPr marL="2171700" indent="-342900" algn="l" defTabSz="457200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defRPr sz="2000" baseline="0">
                <a:solidFill>
                  <a:srgbClr val="000000"/>
                </a:solidFill>
                <a:latin typeface="Avenir Book" panose="02000503020000020003" pitchFamily="2" charset="0"/>
                <a:cs typeface="+mn-cs"/>
              </a:defRPr>
            </a:lvl5pPr>
            <a:lvl6pPr marL="2514600" indent="-228600" algn="l" defTabSz="457200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itchFamily="16" charset="0"/>
              <a:defRPr sz="2000">
                <a:solidFill>
                  <a:srgbClr val="000000"/>
                </a:solidFill>
                <a:latin typeface="+mn-lt"/>
                <a:cs typeface="+mn-cs"/>
              </a:defRPr>
            </a:lvl6pPr>
            <a:lvl7pPr marL="2971800" indent="-228600" algn="l" defTabSz="457200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itchFamily="16" charset="0"/>
              <a:defRPr sz="2000">
                <a:solidFill>
                  <a:srgbClr val="000000"/>
                </a:solidFill>
                <a:latin typeface="+mn-lt"/>
                <a:cs typeface="+mn-cs"/>
              </a:defRPr>
            </a:lvl7pPr>
            <a:lvl8pPr marL="3429000" indent="-228600" algn="l" defTabSz="457200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itchFamily="16" charset="0"/>
              <a:defRPr sz="2000">
                <a:solidFill>
                  <a:srgbClr val="000000"/>
                </a:solidFill>
                <a:latin typeface="+mn-lt"/>
                <a:cs typeface="+mn-cs"/>
              </a:defRPr>
            </a:lvl8pPr>
            <a:lvl9pPr marL="3886200" indent="-228600" algn="l" defTabSz="457200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itchFamily="16" charset="0"/>
              <a:defRPr sz="2000">
                <a:solidFill>
                  <a:srgbClr val="000000"/>
                </a:solidFill>
                <a:latin typeface="+mn-lt"/>
                <a:cs typeface="+mn-cs"/>
              </a:defRPr>
            </a:lvl9pPr>
          </a:lstStyle>
          <a:p>
            <a:pPr marL="0" indent="0">
              <a:spcAft>
                <a:spcPts val="225"/>
              </a:spcAft>
              <a:buNone/>
            </a:pPr>
            <a:r>
              <a:rPr lang="en-US" sz="2000" dirty="0">
                <a:solidFill>
                  <a:srgbClr val="333333"/>
                </a:solidFill>
                <a:latin typeface="Consolas" panose="020B0609020204030204" pitchFamily="49" charset="0"/>
                <a:ea typeface="Helvetica Neue"/>
                <a:cs typeface="Consolas" panose="020B0609020204030204" pitchFamily="49" charset="0"/>
                <a:sym typeface="Helvetica Neue"/>
              </a:rPr>
              <a:t>**This is my title. There are many like it but this one is mine.**</a:t>
            </a:r>
          </a:p>
          <a:p>
            <a:pPr marL="0" indent="0">
              <a:spcAft>
                <a:spcPts val="225"/>
              </a:spcAft>
              <a:buNone/>
            </a:pPr>
            <a:endParaRPr lang="en-US" sz="2000" dirty="0">
              <a:solidFill>
                <a:srgbClr val="333333"/>
              </a:solidFill>
              <a:latin typeface="Consolas" panose="020B0609020204030204" pitchFamily="49" charset="0"/>
              <a:ea typeface="Helvetica Neue"/>
              <a:cs typeface="Consolas" panose="020B0609020204030204" pitchFamily="49" charset="0"/>
              <a:sym typeface="Helvetica Neue"/>
            </a:endParaRPr>
          </a:p>
          <a:p>
            <a:pPr marL="0" indent="0">
              <a:spcAft>
                <a:spcPts val="225"/>
              </a:spcAft>
              <a:buNone/>
            </a:pPr>
            <a:r>
              <a:rPr lang="en-US" sz="2000" dirty="0">
                <a:solidFill>
                  <a:srgbClr val="333333"/>
                </a:solidFill>
                <a:latin typeface="Consolas" panose="020B0609020204030204" pitchFamily="49" charset="0"/>
                <a:ea typeface="Helvetica Neue"/>
                <a:cs typeface="Consolas" panose="020B0609020204030204" pitchFamily="49" charset="0"/>
                <a:sym typeface="Helvetica Neue"/>
              </a:rPr>
              <a:t>*I want to emphasize these points*</a:t>
            </a:r>
          </a:p>
          <a:p>
            <a:pPr marL="0" indent="0">
              <a:spcAft>
                <a:spcPts val="225"/>
              </a:spcAft>
              <a:buNone/>
            </a:pPr>
            <a:r>
              <a:rPr lang="en-US" sz="2000" dirty="0">
                <a:solidFill>
                  <a:srgbClr val="333333"/>
                </a:solidFill>
                <a:latin typeface="Consolas" panose="020B0609020204030204" pitchFamily="49" charset="0"/>
                <a:ea typeface="Helvetica Neue"/>
                <a:cs typeface="Consolas" panose="020B0609020204030204" pitchFamily="49" charset="0"/>
                <a:sym typeface="Helvetica Neue"/>
              </a:rPr>
              <a:t> - Visualizations are easy in SkySpark.</a:t>
            </a:r>
          </a:p>
          <a:p>
            <a:pPr marL="0" indent="0">
              <a:spcAft>
                <a:spcPts val="225"/>
              </a:spcAft>
              <a:buNone/>
            </a:pPr>
            <a:r>
              <a:rPr lang="en-US" sz="2000" dirty="0">
                <a:solidFill>
                  <a:srgbClr val="333333"/>
                </a:solidFill>
                <a:latin typeface="Consolas" panose="020B0609020204030204" pitchFamily="49" charset="0"/>
                <a:ea typeface="Helvetica Neue"/>
                <a:cs typeface="Consolas" panose="020B0609020204030204" pitchFamily="49" charset="0"/>
                <a:sym typeface="Helvetica Neue"/>
              </a:rPr>
              <a:t> - Visualizations are fun in SkySpark.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6C66271-CC52-DB45-8CB4-BBCA824A9C31}"/>
              </a:ext>
            </a:extLst>
          </p:cNvPr>
          <p:cNvSpPr txBox="1"/>
          <p:nvPr/>
        </p:nvSpPr>
        <p:spPr>
          <a:xfrm>
            <a:off x="7513701" y="3431147"/>
            <a:ext cx="3317731" cy="6111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Avenir Book" panose="02000503020000020003" pitchFamily="2" charset="0"/>
              </a:rPr>
              <a:t>Note the syntax for bullets is [space][dash][space][text]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7429430-9461-5141-8648-0C8E549E4FCC}"/>
              </a:ext>
            </a:extLst>
          </p:cNvPr>
          <p:cNvSpPr txBox="1"/>
          <p:nvPr/>
        </p:nvSpPr>
        <p:spPr>
          <a:xfrm>
            <a:off x="8227422" y="5070419"/>
            <a:ext cx="304800" cy="35355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Avenir Book" panose="02000503020000020003" pitchFamily="2" charset="0"/>
              </a:rPr>
              <a:t>3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4244541-94D8-4D45-89F6-ED09B31CD495}"/>
              </a:ext>
            </a:extLst>
          </p:cNvPr>
          <p:cNvSpPr/>
          <p:nvPr/>
        </p:nvSpPr>
        <p:spPr bwMode="auto">
          <a:xfrm>
            <a:off x="7177087" y="6583615"/>
            <a:ext cx="1219200" cy="375170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effectLst/>
              <a:latin typeface="Arial" charset="0"/>
              <a:cs typeface="Arial Unicode MS" charset="0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3D71AA7-F66B-6740-9015-EA486BB55398}"/>
              </a:ext>
            </a:extLst>
          </p:cNvPr>
          <p:cNvSpPr/>
          <p:nvPr/>
        </p:nvSpPr>
        <p:spPr bwMode="auto">
          <a:xfrm>
            <a:off x="8183401" y="5247199"/>
            <a:ext cx="5242086" cy="1510453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effectLst/>
              <a:latin typeface="Arial" charset="0"/>
              <a:cs typeface="Arial Unicode MS" charset="0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9C683DF-6D63-B649-91DB-BDD7DE00B4E3}"/>
              </a:ext>
            </a:extLst>
          </p:cNvPr>
          <p:cNvSpPr/>
          <p:nvPr/>
        </p:nvSpPr>
        <p:spPr bwMode="auto">
          <a:xfrm>
            <a:off x="8576244" y="5096851"/>
            <a:ext cx="762000" cy="300695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effectLst/>
              <a:latin typeface="Arial" charset="0"/>
              <a:cs typeface="Arial Unicode MS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6AE58EA-A31A-2A49-85A3-D1146E5ED195}"/>
              </a:ext>
            </a:extLst>
          </p:cNvPr>
          <p:cNvSpPr txBox="1"/>
          <p:nvPr/>
        </p:nvSpPr>
        <p:spPr>
          <a:xfrm>
            <a:off x="8493549" y="6626679"/>
            <a:ext cx="304800" cy="35355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Avenir Book" panose="02000503020000020003" pitchFamily="2" charset="0"/>
              </a:rPr>
              <a:t>2</a:t>
            </a:r>
          </a:p>
        </p:txBody>
      </p:sp>
      <p:pic>
        <p:nvPicPr>
          <p:cNvPr id="20" name="Picture 19" descr="A screenshot of a cell phone&#10;&#10;Description automatically generated">
            <a:extLst>
              <a:ext uri="{FF2B5EF4-FFF2-40B4-BE49-F238E27FC236}">
                <a16:creationId xmlns:a16="http://schemas.microsoft.com/office/drawing/2014/main" id="{06B2DECD-24EB-544B-8285-396A4412E9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0868" y="5364415"/>
            <a:ext cx="3504397" cy="158166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33BF4773-773E-1643-A4E9-9BA4D6B06EE4}"/>
              </a:ext>
            </a:extLst>
          </p:cNvPr>
          <p:cNvSpPr txBox="1"/>
          <p:nvPr/>
        </p:nvSpPr>
        <p:spPr>
          <a:xfrm>
            <a:off x="4161265" y="5929051"/>
            <a:ext cx="304800" cy="35355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Avenir Book" panose="02000503020000020003" pitchFamily="2" charset="0"/>
              </a:rPr>
              <a:t>1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721EA176-9C35-4C47-A2A3-B41B6708F0C6}"/>
              </a:ext>
            </a:extLst>
          </p:cNvPr>
          <p:cNvSpPr/>
          <p:nvPr/>
        </p:nvSpPr>
        <p:spPr bwMode="auto">
          <a:xfrm>
            <a:off x="4510086" y="5726883"/>
            <a:ext cx="906375" cy="857767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effectLst/>
              <a:latin typeface="Arial" charset="0"/>
              <a:cs typeface="Arial Unicode M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235767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idx="1"/>
          </p:nvPr>
        </p:nvSpPr>
        <p:spPr>
          <a:xfrm>
            <a:off x="670932" y="1265237"/>
            <a:ext cx="12091564" cy="5414964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en-US" dirty="0"/>
              <a:t>Double-click </a:t>
            </a:r>
            <a:r>
              <a:rPr lang="en-US" u="sng" dirty="0"/>
              <a:t>subView1</a:t>
            </a:r>
            <a:r>
              <a:rPr lang="en-US" dirty="0"/>
              <a:t> and select </a:t>
            </a:r>
            <a:r>
              <a:rPr lang="en-US" dirty="0">
                <a:solidFill>
                  <a:schemeClr val="accent2"/>
                </a:solidFill>
              </a:rPr>
              <a:t>Chart</a:t>
            </a:r>
            <a:r>
              <a:rPr lang="en-US" dirty="0"/>
              <a:t>.</a:t>
            </a:r>
          </a:p>
          <a:p>
            <a:pPr>
              <a:spcBef>
                <a:spcPts val="600"/>
              </a:spcBef>
            </a:pPr>
            <a:r>
              <a:rPr lang="en-US" dirty="0"/>
              <a:t>Enter this query:</a:t>
            </a:r>
            <a:endParaRPr lang="en-US" dirty="0">
              <a:solidFill>
                <a:srgbClr val="00B050"/>
              </a:solidFill>
            </a:endParaRPr>
          </a:p>
          <a:p>
            <a:pPr>
              <a:spcBef>
                <a:spcPts val="600"/>
              </a:spcBef>
            </a:pPr>
            <a:r>
              <a:rPr lang="en-US" dirty="0"/>
              <a:t>Click</a:t>
            </a:r>
            <a:r>
              <a:rPr lang="en-US" dirty="0">
                <a:solidFill>
                  <a:schemeClr val="accent2"/>
                </a:solidFill>
              </a:rPr>
              <a:t> Ok</a:t>
            </a:r>
            <a:r>
              <a:rPr lang="en-US" dirty="0"/>
              <a:t>.</a:t>
            </a:r>
          </a:p>
          <a:p>
            <a:pPr>
              <a:spcBef>
                <a:spcPts val="600"/>
              </a:spcBef>
            </a:pPr>
            <a:r>
              <a:rPr lang="en-US" dirty="0"/>
              <a:t>Click </a:t>
            </a:r>
            <a:r>
              <a:rPr lang="en-US" dirty="0" err="1">
                <a:solidFill>
                  <a:schemeClr val="accent2"/>
                </a:solidFill>
              </a:rPr>
              <a:t>Goto</a:t>
            </a:r>
            <a:r>
              <a:rPr lang="en-US" dirty="0"/>
              <a:t>.</a:t>
            </a:r>
          </a:p>
        </p:txBody>
      </p:sp>
      <p:sp>
        <p:nvSpPr>
          <p:cNvPr id="3073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Grid Meta to Change Behavior/Display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841D8C-2EBA-BC43-B42E-DCF323F4E42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0D1767-627C-491E-ACA3-F1A030805EB2}" type="slidenum">
              <a:rPr lang="en-US" smtClean="0"/>
              <a:pPr/>
              <a:t>56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7F3D5DB-1E9E-9143-B236-66B6F1206E7B}"/>
              </a:ext>
            </a:extLst>
          </p:cNvPr>
          <p:cNvSpPr txBox="1"/>
          <p:nvPr/>
        </p:nvSpPr>
        <p:spPr>
          <a:xfrm>
            <a:off x="4129087" y="1872509"/>
            <a:ext cx="8507457" cy="378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hangingPunct="1">
              <a:spcAft>
                <a:spcPts val="600"/>
              </a:spcAft>
            </a:pPr>
            <a:r>
              <a:rPr lang="en-US" sz="20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readAll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(power).</a:t>
            </a:r>
            <a:r>
              <a:rPr lang="en-US" sz="20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hisRead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lastWeek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).</a:t>
            </a:r>
            <a:r>
              <a:rPr lang="en-US" sz="20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addMeta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({title: "Demand"})</a:t>
            </a:r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871EC34A-092F-B947-9B49-A2C4FB204D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695005"/>
            <a:ext cx="13401674" cy="41116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28224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ts val="1425"/>
              </a:spcAft>
              <a:buClr>
                <a:srgbClr val="000000"/>
              </a:buClr>
              <a:buSzPct val="100000"/>
              <a:buFont typeface="Times New Roman" pitchFamily="16" charset="0"/>
              <a:defRPr sz="3200">
                <a:solidFill>
                  <a:srgbClr val="000000"/>
                </a:solidFill>
                <a:latin typeface="Calibri"/>
                <a:ea typeface="+mn-ea"/>
                <a:cs typeface="+mn-cs"/>
              </a:defRPr>
            </a:lvl1pPr>
            <a:lvl2pPr marL="742950" indent="-285750" algn="l" defTabSz="457200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ts val="1138"/>
              </a:spcAft>
              <a:buClr>
                <a:srgbClr val="000000"/>
              </a:buClr>
              <a:buSzPct val="100000"/>
              <a:buFont typeface="Times New Roman" pitchFamily="16" charset="0"/>
              <a:defRPr sz="2800">
                <a:solidFill>
                  <a:srgbClr val="000000"/>
                </a:solidFill>
                <a:latin typeface="Calibri"/>
                <a:cs typeface="+mn-cs"/>
              </a:defRPr>
            </a:lvl2pPr>
            <a:lvl3pPr marL="1143000" indent="-228600" algn="l" defTabSz="457200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ts val="850"/>
              </a:spcAft>
              <a:buClr>
                <a:srgbClr val="000000"/>
              </a:buClr>
              <a:buSzPct val="100000"/>
              <a:buFont typeface="Times New Roman" pitchFamily="16" charset="0"/>
              <a:defRPr sz="2400">
                <a:solidFill>
                  <a:srgbClr val="000000"/>
                </a:solidFill>
                <a:latin typeface="Calibri"/>
                <a:cs typeface="+mn-cs"/>
              </a:defRPr>
            </a:lvl3pPr>
            <a:lvl4pPr marL="1600200" indent="-228600" algn="l" defTabSz="457200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ts val="575"/>
              </a:spcAft>
              <a:buClr>
                <a:srgbClr val="000000"/>
              </a:buClr>
              <a:buSzPct val="100000"/>
              <a:buFont typeface="Times New Roman" pitchFamily="16" charset="0"/>
              <a:defRPr sz="2000">
                <a:solidFill>
                  <a:srgbClr val="000000"/>
                </a:solidFill>
                <a:latin typeface="Calibri"/>
                <a:cs typeface="+mn-cs"/>
              </a:defRPr>
            </a:lvl4pPr>
            <a:lvl5pPr marL="2057400" indent="-228600" algn="l" defTabSz="457200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itchFamily="16" charset="0"/>
              <a:defRPr sz="2000">
                <a:solidFill>
                  <a:srgbClr val="000000"/>
                </a:solidFill>
                <a:latin typeface="Calibri"/>
                <a:cs typeface="+mn-cs"/>
              </a:defRPr>
            </a:lvl5pPr>
            <a:lvl6pPr marL="2514600" indent="-228600" algn="l" defTabSz="457200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itchFamily="16" charset="0"/>
              <a:defRPr sz="2000">
                <a:solidFill>
                  <a:srgbClr val="000000"/>
                </a:solidFill>
                <a:latin typeface="+mn-lt"/>
                <a:cs typeface="+mn-cs"/>
              </a:defRPr>
            </a:lvl6pPr>
            <a:lvl7pPr marL="2971800" indent="-228600" algn="l" defTabSz="457200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itchFamily="16" charset="0"/>
              <a:defRPr sz="2000">
                <a:solidFill>
                  <a:srgbClr val="000000"/>
                </a:solidFill>
                <a:latin typeface="+mn-lt"/>
                <a:cs typeface="+mn-cs"/>
              </a:defRPr>
            </a:lvl7pPr>
            <a:lvl8pPr marL="3429000" indent="-228600" algn="l" defTabSz="457200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itchFamily="16" charset="0"/>
              <a:defRPr sz="2000">
                <a:solidFill>
                  <a:srgbClr val="000000"/>
                </a:solidFill>
                <a:latin typeface="+mn-lt"/>
                <a:cs typeface="+mn-cs"/>
              </a:defRPr>
            </a:lvl8pPr>
            <a:lvl9pPr marL="3886200" indent="-228600" algn="l" defTabSz="457200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itchFamily="16" charset="0"/>
              <a:defRPr sz="2000">
                <a:solidFill>
                  <a:srgbClr val="000000"/>
                </a:solidFill>
                <a:latin typeface="+mn-lt"/>
                <a:cs typeface="+mn-cs"/>
              </a:defRPr>
            </a:lvl9pPr>
          </a:lstStyle>
          <a:p>
            <a:pPr marL="107950" indent="0" algn="ctr">
              <a:buSzPct val="4500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sz="2400" dirty="0">
                <a:latin typeface="Avenir Book" panose="02000503020000020003" pitchFamily="2" charset="0"/>
              </a:rPr>
              <a:t>Documentation for Grid Meta: </a:t>
            </a:r>
            <a:r>
              <a:rPr lang="en-US" sz="2400" u="sng" kern="0" dirty="0">
                <a:solidFill>
                  <a:srgbClr val="3557E0"/>
                </a:solidFill>
                <a:latin typeface="Avenir Book" panose="02000503020000020003" pitchFamily="2" charset="0"/>
              </a:rPr>
              <a:t>https://www.skyfoundry.com/doc/</a:t>
            </a:r>
            <a:r>
              <a:rPr lang="en-US" sz="2400" u="sng" kern="0" dirty="0" err="1">
                <a:solidFill>
                  <a:srgbClr val="3557E0"/>
                </a:solidFill>
                <a:latin typeface="Avenir Book" panose="02000503020000020003" pitchFamily="2" charset="0"/>
              </a:rPr>
              <a:t>docFresco</a:t>
            </a:r>
            <a:r>
              <a:rPr lang="en-US" sz="2400" u="sng" kern="0" dirty="0">
                <a:solidFill>
                  <a:srgbClr val="3557E0"/>
                </a:solidFill>
                <a:latin typeface="Avenir Book" panose="02000503020000020003" pitchFamily="2" charset="0"/>
              </a:rPr>
              <a:t>/</a:t>
            </a:r>
            <a:r>
              <a:rPr lang="en-US" sz="2400" u="sng" kern="0" dirty="0" err="1">
                <a:solidFill>
                  <a:srgbClr val="3557E0"/>
                </a:solidFill>
                <a:latin typeface="Avenir Book" panose="02000503020000020003" pitchFamily="2" charset="0"/>
              </a:rPr>
              <a:t>Charts#gridModel</a:t>
            </a:r>
            <a:endParaRPr lang="en-US" sz="2400" u="sng" kern="0" dirty="0">
              <a:solidFill>
                <a:srgbClr val="3557E0"/>
              </a:solidFill>
              <a:latin typeface="Avenir Book" panose="02000503020000020003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289D2A-E971-0E47-9EC8-549B1E3261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4287" y="2408237"/>
            <a:ext cx="9310687" cy="415808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6105177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A5A608-2E0E-A644-9F7C-67F62FFCDE7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Use Existing App Views and </a:t>
            </a:r>
            <a:r>
              <a:rPr lang="en-US" dirty="0" err="1"/>
              <a:t>iFrames</a:t>
            </a:r>
            <a:r>
              <a:rPr lang="en-US" dirty="0"/>
              <a:t> in Custom Views</a:t>
            </a:r>
          </a:p>
        </p:txBody>
      </p:sp>
    </p:spTree>
    <p:extLst>
      <p:ext uri="{BB962C8B-B14F-4D97-AF65-F5344CB8AC3E}">
        <p14:creationId xmlns:p14="http://schemas.microsoft.com/office/powerpoint/2010/main" val="420028288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Existing Views part 1</a:t>
            </a:r>
          </a:p>
        </p:txBody>
      </p:sp>
      <p:sp>
        <p:nvSpPr>
          <p:cNvPr id="3074" name="Rectangle 2"/>
          <p:cNvSpPr>
            <a:spLocks noGrp="1" noChangeArrowheads="1"/>
          </p:cNvSpPr>
          <p:nvPr>
            <p:ph idx="1"/>
          </p:nvPr>
        </p:nvSpPr>
        <p:spPr>
          <a:xfrm>
            <a:off x="670932" y="1341438"/>
            <a:ext cx="4982155" cy="5414964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en-US" dirty="0"/>
              <a:t>Create a new </a:t>
            </a:r>
            <a:r>
              <a:rPr lang="en-US" dirty="0">
                <a:solidFill>
                  <a:schemeClr val="accent2"/>
                </a:solidFill>
              </a:rPr>
              <a:t>Tile</a:t>
            </a:r>
            <a:r>
              <a:rPr lang="en-US" dirty="0"/>
              <a:t> view called </a:t>
            </a:r>
            <a:r>
              <a:rPr lang="en-US" dirty="0" err="1">
                <a:solidFill>
                  <a:schemeClr val="accent2"/>
                </a:solidFill>
              </a:rPr>
              <a:t>useExistingMashup</a:t>
            </a:r>
            <a:r>
              <a:rPr lang="en-US" dirty="0"/>
              <a:t> and assign to an </a:t>
            </a:r>
            <a:r>
              <a:rPr lang="en-US" dirty="0">
                <a:solidFill>
                  <a:schemeClr val="accent2"/>
                </a:solidFill>
              </a:rPr>
              <a:t>App</a:t>
            </a:r>
            <a:r>
              <a:rPr lang="en-US" dirty="0"/>
              <a:t>.</a:t>
            </a:r>
          </a:p>
          <a:p>
            <a:pPr>
              <a:spcBef>
                <a:spcPts val="600"/>
              </a:spcBef>
            </a:pPr>
            <a:r>
              <a:rPr lang="en-US" dirty="0"/>
              <a:t>Make the </a:t>
            </a:r>
            <a:r>
              <a:rPr lang="en-US" dirty="0">
                <a:solidFill>
                  <a:schemeClr val="accent2"/>
                </a:solidFill>
              </a:rPr>
              <a:t>Tile View</a:t>
            </a:r>
            <a:r>
              <a:rPr lang="en-US" dirty="0"/>
              <a:t> a 2x2.</a:t>
            </a:r>
          </a:p>
          <a:p>
            <a:pPr>
              <a:spcBef>
                <a:spcPts val="600"/>
              </a:spcBef>
            </a:pPr>
            <a:r>
              <a:rPr lang="en-US" dirty="0"/>
              <a:t>Click </a:t>
            </a:r>
            <a:r>
              <a:rPr lang="en-US" dirty="0">
                <a:solidFill>
                  <a:schemeClr val="accent2"/>
                </a:solidFill>
              </a:rPr>
              <a:t>Ok</a:t>
            </a:r>
            <a:r>
              <a:rPr lang="en-US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F9659F-8B27-2647-B447-E03F4449632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0D1767-627C-491E-ACA3-F1A030805EB2}" type="slidenum">
              <a:rPr lang="en-US" smtClean="0"/>
              <a:pPr/>
              <a:t>58</a:t>
            </a:fld>
            <a:endParaRPr lang="en-US"/>
          </a:p>
        </p:txBody>
      </p:sp>
      <p:sp>
        <p:nvSpPr>
          <p:cNvPr id="3076" name="AutoShape 4"/>
          <p:cNvSpPr>
            <a:spLocks noChangeArrowheads="1"/>
          </p:cNvSpPr>
          <p:nvPr/>
        </p:nvSpPr>
        <p:spPr bwMode="auto">
          <a:xfrm>
            <a:off x="1908175" y="6858000"/>
            <a:ext cx="1828800" cy="457200"/>
          </a:xfrm>
          <a:prstGeom prst="roundRect">
            <a:avLst>
              <a:gd name="adj" fmla="val 347"/>
            </a:avLst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929C5BF-2B62-A943-BA5C-6E832BA3AF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7487" y="960795"/>
            <a:ext cx="6669570" cy="299927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C3F53B8-A22C-2A46-BC63-D9F083E9AD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7089" y="3041650"/>
            <a:ext cx="6051924" cy="381635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1428459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Existing Views part 2</a:t>
            </a:r>
          </a:p>
        </p:txBody>
      </p:sp>
      <p:sp>
        <p:nvSpPr>
          <p:cNvPr id="3074" name="Rectangle 2"/>
          <p:cNvSpPr>
            <a:spLocks noGrp="1" noChangeArrowheads="1"/>
          </p:cNvSpPr>
          <p:nvPr>
            <p:ph idx="1"/>
          </p:nvPr>
        </p:nvSpPr>
        <p:spPr>
          <a:xfrm>
            <a:off x="629910" y="1201736"/>
            <a:ext cx="6013778" cy="5414964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en-US" dirty="0"/>
              <a:t>Double-click the Top Left </a:t>
            </a:r>
            <a:r>
              <a:rPr lang="en-US" dirty="0" err="1">
                <a:solidFill>
                  <a:schemeClr val="accent2"/>
                </a:solidFill>
              </a:rPr>
              <a:t>subView</a:t>
            </a:r>
            <a:r>
              <a:rPr lang="en-US" dirty="0"/>
              <a:t> tile.</a:t>
            </a:r>
          </a:p>
          <a:p>
            <a:pPr>
              <a:spcBef>
                <a:spcPts val="600"/>
              </a:spcBef>
            </a:pPr>
            <a:r>
              <a:rPr lang="en-US" dirty="0"/>
              <a:t>Select </a:t>
            </a:r>
            <a:r>
              <a:rPr lang="en-US" dirty="0">
                <a:solidFill>
                  <a:schemeClr val="accent2"/>
                </a:solidFill>
              </a:rPr>
              <a:t>Use Existing.</a:t>
            </a:r>
          </a:p>
          <a:p>
            <a:pPr>
              <a:spcBef>
                <a:spcPts val="600"/>
              </a:spcBef>
            </a:pPr>
            <a:r>
              <a:rPr lang="en-US" dirty="0"/>
              <a:t>Select the </a:t>
            </a:r>
            <a:r>
              <a:rPr lang="en-US" dirty="0">
                <a:solidFill>
                  <a:schemeClr val="accent2"/>
                </a:solidFill>
              </a:rPr>
              <a:t>KPI</a:t>
            </a:r>
            <a:r>
              <a:rPr lang="en-US" dirty="0"/>
              <a:t> app and select the </a:t>
            </a:r>
            <a:r>
              <a:rPr lang="en-US" dirty="0">
                <a:solidFill>
                  <a:schemeClr val="accent2"/>
                </a:solidFill>
              </a:rPr>
              <a:t>Swivel</a:t>
            </a:r>
            <a:r>
              <a:rPr lang="en-US" dirty="0"/>
              <a:t> </a:t>
            </a:r>
            <a:r>
              <a:rPr lang="en-US" dirty="0">
                <a:solidFill>
                  <a:schemeClr val="accent2"/>
                </a:solidFill>
              </a:rPr>
              <a:t>View</a:t>
            </a:r>
            <a:r>
              <a:rPr lang="en-US" dirty="0"/>
              <a:t> in the right column.</a:t>
            </a:r>
          </a:p>
          <a:p>
            <a:pPr>
              <a:spcBef>
                <a:spcPts val="600"/>
              </a:spcBef>
            </a:pPr>
            <a:r>
              <a:rPr lang="en-US" dirty="0"/>
              <a:t>Click </a:t>
            </a:r>
            <a:r>
              <a:rPr lang="en-US" dirty="0">
                <a:solidFill>
                  <a:schemeClr val="accent2"/>
                </a:solidFill>
              </a:rPr>
              <a:t>Ok</a:t>
            </a:r>
            <a:r>
              <a:rPr lang="en-US" dirty="0"/>
              <a:t>.</a:t>
            </a:r>
          </a:p>
          <a:p>
            <a:pPr>
              <a:spcBef>
                <a:spcPts val="600"/>
              </a:spcBef>
            </a:pPr>
            <a:r>
              <a:rPr lang="en-US" dirty="0"/>
              <a:t>Repeat steps 1-4 for the </a:t>
            </a:r>
            <a:r>
              <a:rPr lang="en-US" u="sng" dirty="0"/>
              <a:t>Bottom Left</a:t>
            </a:r>
            <a:r>
              <a:rPr lang="en-US" dirty="0"/>
              <a:t> </a:t>
            </a:r>
            <a:r>
              <a:rPr lang="en-US" dirty="0" err="1">
                <a:solidFill>
                  <a:schemeClr val="accent2"/>
                </a:solidFill>
              </a:rPr>
              <a:t>subView</a:t>
            </a:r>
            <a:r>
              <a:rPr lang="en-US" dirty="0"/>
              <a:t> and select the </a:t>
            </a:r>
            <a:r>
              <a:rPr lang="en-US" dirty="0">
                <a:solidFill>
                  <a:schemeClr val="accent2"/>
                </a:solidFill>
              </a:rPr>
              <a:t>Energy</a:t>
            </a:r>
            <a:r>
              <a:rPr lang="en-US" dirty="0"/>
              <a:t> app and the </a:t>
            </a:r>
            <a:r>
              <a:rPr lang="en-US" dirty="0">
                <a:solidFill>
                  <a:schemeClr val="accent2"/>
                </a:solidFill>
              </a:rPr>
              <a:t>Usage View</a:t>
            </a:r>
            <a:r>
              <a:rPr lang="en-US" dirty="0"/>
              <a:t>.</a:t>
            </a:r>
          </a:p>
          <a:p>
            <a:pPr>
              <a:spcBef>
                <a:spcPts val="600"/>
              </a:spcBef>
            </a:pPr>
            <a:r>
              <a:rPr lang="en-US" dirty="0"/>
              <a:t>Repeat steps 1-4 for the </a:t>
            </a:r>
            <a:r>
              <a:rPr lang="en-US" u="sng" dirty="0"/>
              <a:t>Top Right</a:t>
            </a:r>
            <a:r>
              <a:rPr lang="en-US" dirty="0"/>
              <a:t> </a:t>
            </a:r>
            <a:r>
              <a:rPr lang="en-US" dirty="0" err="1">
                <a:solidFill>
                  <a:schemeClr val="accent2"/>
                </a:solidFill>
              </a:rPr>
              <a:t>subView</a:t>
            </a:r>
            <a:r>
              <a:rPr lang="en-US" dirty="0"/>
              <a:t> and select the </a:t>
            </a:r>
            <a:r>
              <a:rPr lang="en-US" dirty="0">
                <a:solidFill>
                  <a:schemeClr val="accent2"/>
                </a:solidFill>
              </a:rPr>
              <a:t>Spark</a:t>
            </a:r>
            <a:r>
              <a:rPr lang="en-US" dirty="0"/>
              <a:t> app and the </a:t>
            </a:r>
            <a:r>
              <a:rPr lang="en-US" dirty="0">
                <a:solidFill>
                  <a:schemeClr val="accent2"/>
                </a:solidFill>
              </a:rPr>
              <a:t>Swivel View</a:t>
            </a:r>
            <a:r>
              <a:rPr lang="en-US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51D5F6-C2D6-3843-89B0-591BA2DAD4E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0D1767-627C-491E-ACA3-F1A030805EB2}" type="slidenum">
              <a:rPr lang="en-US" smtClean="0"/>
              <a:pPr/>
              <a:t>59</a:t>
            </a:fld>
            <a:endParaRPr lang="en-US"/>
          </a:p>
        </p:txBody>
      </p:sp>
      <p:sp>
        <p:nvSpPr>
          <p:cNvPr id="3076" name="AutoShape 4"/>
          <p:cNvSpPr>
            <a:spLocks noChangeArrowheads="1"/>
          </p:cNvSpPr>
          <p:nvPr/>
        </p:nvSpPr>
        <p:spPr bwMode="auto">
          <a:xfrm>
            <a:off x="1908175" y="6858000"/>
            <a:ext cx="1828800" cy="457200"/>
          </a:xfrm>
          <a:prstGeom prst="roundRect">
            <a:avLst>
              <a:gd name="adj" fmla="val 347"/>
            </a:avLst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4AED193-5DA6-C946-8B74-83CE32EA85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6554" y="1646237"/>
            <a:ext cx="6865119" cy="436245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819192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Turn Rich Information Views into Standard Reports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0932" y="1341438"/>
            <a:ext cx="6658555" cy="5414964"/>
          </a:xfrm>
        </p:spPr>
        <p:txBody>
          <a:bodyPr/>
          <a:lstStyle/>
          <a:p>
            <a:r>
              <a:rPr lang="en-US" dirty="0"/>
              <a:t>Any </a:t>
            </a:r>
            <a:r>
              <a:rPr lang="en-US" dirty="0">
                <a:solidFill>
                  <a:schemeClr val="accent2"/>
                </a:solidFill>
              </a:rPr>
              <a:t>View</a:t>
            </a:r>
            <a:r>
              <a:rPr lang="en-US" dirty="0"/>
              <a:t> can be saved as a report (called a </a:t>
            </a:r>
            <a:r>
              <a:rPr lang="en-US" dirty="0">
                <a:solidFill>
                  <a:schemeClr val="accent2"/>
                </a:solidFill>
              </a:rPr>
              <a:t>Favorite</a:t>
            </a:r>
            <a:r>
              <a:rPr lang="en-US" dirty="0"/>
              <a:t>, which will have the </a:t>
            </a:r>
            <a:r>
              <a:rPr lang="en-US" dirty="0">
                <a:solidFill>
                  <a:srgbClr val="00B050"/>
                </a:solidFill>
              </a:rPr>
              <a:t>fav</a:t>
            </a:r>
            <a:r>
              <a:rPr lang="en-US" dirty="0"/>
              <a:t> tag) using the save menu.</a:t>
            </a:r>
          </a:p>
          <a:p>
            <a:r>
              <a:rPr lang="en-US" dirty="0"/>
              <a:t>Any </a:t>
            </a:r>
            <a:r>
              <a:rPr lang="en-US" dirty="0">
                <a:solidFill>
                  <a:schemeClr val="accent2"/>
                </a:solidFill>
              </a:rPr>
              <a:t>View</a:t>
            </a:r>
            <a:r>
              <a:rPr lang="en-US" dirty="0"/>
              <a:t> in SkySpark can be manually exported to PDF (and many other formats) using the </a:t>
            </a:r>
            <a:r>
              <a:rPr lang="en-US" dirty="0">
                <a:solidFill>
                  <a:schemeClr val="accent2"/>
                </a:solidFill>
              </a:rPr>
              <a:t>Export View</a:t>
            </a:r>
            <a:r>
              <a:rPr lang="en-US" dirty="0"/>
              <a:t> button.</a:t>
            </a:r>
          </a:p>
          <a:p>
            <a:r>
              <a:rPr lang="en-US" dirty="0"/>
              <a:t>SkySpark can also be configured to automatically send </a:t>
            </a:r>
            <a:r>
              <a:rPr lang="en-US" dirty="0">
                <a:solidFill>
                  <a:schemeClr val="accent2"/>
                </a:solidFill>
              </a:rPr>
              <a:t>Favorites</a:t>
            </a:r>
            <a:r>
              <a:rPr lang="en-US" dirty="0"/>
              <a:t> as email attachments.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CA87F9-CA2D-804A-997A-6EF223DC4CB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8D3795-03E1-6C41-B279-20B582760C3C}" type="slidenum">
              <a:rPr lang="en-US" smtClean="0"/>
              <a:t>6</a:t>
            </a:fld>
            <a:endParaRPr 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85389EE1-D71E-8D4C-835D-08870E9221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04830" y="3205003"/>
            <a:ext cx="685800" cy="6858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7832EEDD-2C33-5349-968D-6A15A3671F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520671" y="1480328"/>
            <a:ext cx="685800" cy="685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8145E85-C0D0-E647-9171-174AB97885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96299" y="3965283"/>
            <a:ext cx="4852987" cy="16708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Rectangle 2">
            <a:extLst>
              <a:ext uri="{FF2B5EF4-FFF2-40B4-BE49-F238E27FC236}">
                <a16:creationId xmlns:a16="http://schemas.microsoft.com/office/drawing/2014/main" id="{0544477C-A306-6142-ACC0-25786E25E6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" y="6675437"/>
            <a:ext cx="13349287" cy="41116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28224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ts val="1425"/>
              </a:spcAft>
              <a:buClr>
                <a:srgbClr val="000000"/>
              </a:buClr>
              <a:buSzPct val="100000"/>
              <a:buFont typeface="Times New Roman" pitchFamily="16" charset="0"/>
              <a:defRPr sz="3200">
                <a:solidFill>
                  <a:srgbClr val="000000"/>
                </a:solidFill>
                <a:latin typeface="Calibri"/>
                <a:ea typeface="+mn-ea"/>
                <a:cs typeface="+mn-cs"/>
              </a:defRPr>
            </a:lvl1pPr>
            <a:lvl2pPr marL="742950" indent="-285750" algn="l" defTabSz="457200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ts val="1138"/>
              </a:spcAft>
              <a:buClr>
                <a:srgbClr val="000000"/>
              </a:buClr>
              <a:buSzPct val="100000"/>
              <a:buFont typeface="Times New Roman" pitchFamily="16" charset="0"/>
              <a:defRPr sz="2800">
                <a:solidFill>
                  <a:srgbClr val="000000"/>
                </a:solidFill>
                <a:latin typeface="Calibri"/>
                <a:cs typeface="+mn-cs"/>
              </a:defRPr>
            </a:lvl2pPr>
            <a:lvl3pPr marL="1143000" indent="-228600" algn="l" defTabSz="457200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ts val="850"/>
              </a:spcAft>
              <a:buClr>
                <a:srgbClr val="000000"/>
              </a:buClr>
              <a:buSzPct val="100000"/>
              <a:buFont typeface="Times New Roman" pitchFamily="16" charset="0"/>
              <a:defRPr sz="2400">
                <a:solidFill>
                  <a:srgbClr val="000000"/>
                </a:solidFill>
                <a:latin typeface="Calibri"/>
                <a:cs typeface="+mn-cs"/>
              </a:defRPr>
            </a:lvl3pPr>
            <a:lvl4pPr marL="1600200" indent="-228600" algn="l" defTabSz="457200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ts val="575"/>
              </a:spcAft>
              <a:buClr>
                <a:srgbClr val="000000"/>
              </a:buClr>
              <a:buSzPct val="100000"/>
              <a:buFont typeface="Times New Roman" pitchFamily="16" charset="0"/>
              <a:defRPr sz="2000">
                <a:solidFill>
                  <a:srgbClr val="000000"/>
                </a:solidFill>
                <a:latin typeface="Calibri"/>
                <a:cs typeface="+mn-cs"/>
              </a:defRPr>
            </a:lvl4pPr>
            <a:lvl5pPr marL="2057400" indent="-228600" algn="l" defTabSz="457200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itchFamily="16" charset="0"/>
              <a:defRPr sz="2000">
                <a:solidFill>
                  <a:srgbClr val="000000"/>
                </a:solidFill>
                <a:latin typeface="Calibri"/>
                <a:cs typeface="+mn-cs"/>
              </a:defRPr>
            </a:lvl5pPr>
            <a:lvl6pPr marL="2514600" indent="-228600" algn="l" defTabSz="457200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itchFamily="16" charset="0"/>
              <a:defRPr sz="2000">
                <a:solidFill>
                  <a:srgbClr val="000000"/>
                </a:solidFill>
                <a:latin typeface="+mn-lt"/>
                <a:cs typeface="+mn-cs"/>
              </a:defRPr>
            </a:lvl6pPr>
            <a:lvl7pPr marL="2971800" indent="-228600" algn="l" defTabSz="457200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itchFamily="16" charset="0"/>
              <a:defRPr sz="2000">
                <a:solidFill>
                  <a:srgbClr val="000000"/>
                </a:solidFill>
                <a:latin typeface="+mn-lt"/>
                <a:cs typeface="+mn-cs"/>
              </a:defRPr>
            </a:lvl7pPr>
            <a:lvl8pPr marL="3429000" indent="-228600" algn="l" defTabSz="457200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itchFamily="16" charset="0"/>
              <a:defRPr sz="2000">
                <a:solidFill>
                  <a:srgbClr val="000000"/>
                </a:solidFill>
                <a:latin typeface="+mn-lt"/>
                <a:cs typeface="+mn-cs"/>
              </a:defRPr>
            </a:lvl8pPr>
            <a:lvl9pPr marL="3886200" indent="-228600" algn="l" defTabSz="457200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itchFamily="16" charset="0"/>
              <a:defRPr sz="2000">
                <a:solidFill>
                  <a:srgbClr val="000000"/>
                </a:solidFill>
                <a:latin typeface="+mn-lt"/>
                <a:cs typeface="+mn-cs"/>
              </a:defRPr>
            </a:lvl9pPr>
          </a:lstStyle>
          <a:p>
            <a:pPr marL="107950" indent="0" algn="ctr">
              <a:buSzPct val="4500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sz="2400" dirty="0">
                <a:latin typeface="Avenir Book" panose="02000503020000020003" pitchFamily="2" charset="0"/>
              </a:rPr>
              <a:t>Emailing Views: </a:t>
            </a:r>
            <a:r>
              <a:rPr lang="en-US" sz="2400" u="sng" kern="0" dirty="0">
                <a:solidFill>
                  <a:srgbClr val="3557E0"/>
                </a:solidFill>
                <a:latin typeface="Avenir Book" panose="02000503020000020003" pitchFamily="2" charset="0"/>
              </a:rPr>
              <a:t>https://</a:t>
            </a:r>
            <a:r>
              <a:rPr lang="en-US" sz="2400" u="sng" kern="0" dirty="0" err="1">
                <a:solidFill>
                  <a:srgbClr val="3557E0"/>
                </a:solidFill>
                <a:latin typeface="Avenir Book" panose="02000503020000020003" pitchFamily="2" charset="0"/>
              </a:rPr>
              <a:t>skyfoundry.com</a:t>
            </a:r>
            <a:r>
              <a:rPr lang="en-US" sz="2400" u="sng" kern="0" dirty="0">
                <a:solidFill>
                  <a:srgbClr val="3557E0"/>
                </a:solidFill>
                <a:latin typeface="Avenir Book" panose="02000503020000020003" pitchFamily="2" charset="0"/>
              </a:rPr>
              <a:t>/doc/</a:t>
            </a:r>
            <a:r>
              <a:rPr lang="en-US" sz="2400" u="sng" kern="0" dirty="0" err="1">
                <a:solidFill>
                  <a:srgbClr val="3557E0"/>
                </a:solidFill>
                <a:latin typeface="Avenir Book" panose="02000503020000020003" pitchFamily="2" charset="0"/>
              </a:rPr>
              <a:t>docFresco</a:t>
            </a:r>
            <a:r>
              <a:rPr lang="en-US" sz="2400" u="sng" kern="0" dirty="0">
                <a:solidFill>
                  <a:srgbClr val="3557E0"/>
                </a:solidFill>
                <a:latin typeface="Avenir Book" panose="02000503020000020003" pitchFamily="2" charset="0"/>
              </a:rPr>
              <a:t>/</a:t>
            </a:r>
            <a:r>
              <a:rPr lang="en-US" sz="2400" u="sng" kern="0" dirty="0" err="1">
                <a:solidFill>
                  <a:srgbClr val="3557E0"/>
                </a:solidFill>
                <a:latin typeface="Avenir Book" panose="02000503020000020003" pitchFamily="2" charset="0"/>
              </a:rPr>
              <a:t>Export#email</a:t>
            </a:r>
            <a:endParaRPr lang="en-US" sz="2400" u="sng" kern="0" dirty="0">
              <a:solidFill>
                <a:srgbClr val="3557E0"/>
              </a:solidFill>
              <a:latin typeface="Avenir Book" panose="02000503020000020003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AF880D-E153-F240-AE5B-418901847647}"/>
              </a:ext>
            </a:extLst>
          </p:cNvPr>
          <p:cNvSpPr txBox="1"/>
          <p:nvPr/>
        </p:nvSpPr>
        <p:spPr>
          <a:xfrm>
            <a:off x="1081087" y="5803062"/>
            <a:ext cx="8169012" cy="378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hangingPunct="1">
              <a:spcAft>
                <a:spcPts val="600"/>
              </a:spcAft>
            </a:pPr>
            <a:r>
              <a:rPr lang="en-US" sz="20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emailSend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(recipients, subject, body, read(fav)-&gt;</a:t>
            </a:r>
            <a:r>
              <a:rPr lang="en-US" sz="20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viewLink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13C196D-4DEB-B945-AB79-12634FA84E2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06268" y="2270095"/>
            <a:ext cx="2349500" cy="8509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FA2F1BF-44B7-3F4F-B04D-BC3223FA07C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977779" y="2535922"/>
            <a:ext cx="1190969" cy="256835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6BB04F52-35CE-0D47-840C-97806A787EF5}"/>
              </a:ext>
            </a:extLst>
          </p:cNvPr>
          <p:cNvSpPr/>
          <p:nvPr/>
        </p:nvSpPr>
        <p:spPr bwMode="auto">
          <a:xfrm>
            <a:off x="10306468" y="2766753"/>
            <a:ext cx="369756" cy="349897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effectLst/>
              <a:latin typeface="Arial" charset="0"/>
              <a:cs typeface="Arial Unicode MS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6542956-055D-2A46-A732-1AEABED05BB4}"/>
              </a:ext>
            </a:extLst>
          </p:cNvPr>
          <p:cNvSpPr/>
          <p:nvPr/>
        </p:nvSpPr>
        <p:spPr bwMode="auto">
          <a:xfrm>
            <a:off x="7393117" y="3160912"/>
            <a:ext cx="889229" cy="847525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effectLst/>
              <a:latin typeface="Arial" charset="0"/>
              <a:cs typeface="Arial Unicode MS" charset="0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64C5568-499C-6D46-B4A3-913B03D132AB}"/>
              </a:ext>
            </a:extLst>
          </p:cNvPr>
          <p:cNvSpPr/>
          <p:nvPr/>
        </p:nvSpPr>
        <p:spPr bwMode="auto">
          <a:xfrm>
            <a:off x="9931827" y="2762408"/>
            <a:ext cx="369756" cy="349897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effectLst/>
              <a:latin typeface="Arial" charset="0"/>
              <a:cs typeface="Arial Unicode MS" charset="0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EF05E22-D215-6342-9FBE-BA1A06A26F45}"/>
              </a:ext>
            </a:extLst>
          </p:cNvPr>
          <p:cNvSpPr/>
          <p:nvPr/>
        </p:nvSpPr>
        <p:spPr bwMode="auto">
          <a:xfrm>
            <a:off x="7418956" y="1420492"/>
            <a:ext cx="889229" cy="847525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effectLst/>
              <a:latin typeface="Arial" charset="0"/>
              <a:cs typeface="Arial Unicode MS" charset="0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04C20DB-CDD1-484E-9079-599483ADE8B6}"/>
              </a:ext>
            </a:extLst>
          </p:cNvPr>
          <p:cNvCxnSpPr>
            <a:cxnSpLocks/>
            <a:stCxn id="18" idx="6"/>
            <a:endCxn id="17" idx="1"/>
          </p:cNvCxnSpPr>
          <p:nvPr/>
        </p:nvCxnSpPr>
        <p:spPr bwMode="auto">
          <a:xfrm>
            <a:off x="8308185" y="1844255"/>
            <a:ext cx="1677792" cy="969394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7C9C221-9682-CE48-B8FF-41A4A7168FCD}"/>
              </a:ext>
            </a:extLst>
          </p:cNvPr>
          <p:cNvCxnSpPr>
            <a:cxnSpLocks/>
            <a:stCxn id="16" idx="6"/>
            <a:endCxn id="15" idx="4"/>
          </p:cNvCxnSpPr>
          <p:nvPr/>
        </p:nvCxnSpPr>
        <p:spPr bwMode="auto">
          <a:xfrm flipV="1">
            <a:off x="8282346" y="3116650"/>
            <a:ext cx="2209000" cy="468025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91095332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</a:t>
            </a:r>
            <a:r>
              <a:rPr lang="en-US" dirty="0" err="1"/>
              <a:t>iFrames</a:t>
            </a:r>
            <a:r>
              <a:rPr lang="en-US" dirty="0"/>
              <a:t> to a View</a:t>
            </a:r>
          </a:p>
        </p:txBody>
      </p:sp>
      <p:sp>
        <p:nvSpPr>
          <p:cNvPr id="3074" name="Rectangle 2"/>
          <p:cNvSpPr>
            <a:spLocks noGrp="1" noChangeArrowheads="1"/>
          </p:cNvSpPr>
          <p:nvPr>
            <p:ph idx="1"/>
          </p:nvPr>
        </p:nvSpPr>
        <p:spPr>
          <a:xfrm>
            <a:off x="670932" y="1341438"/>
            <a:ext cx="5134555" cy="5414964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en-US" dirty="0"/>
              <a:t>Double-click the Bottom Right </a:t>
            </a:r>
            <a:r>
              <a:rPr lang="en-US" dirty="0" err="1">
                <a:solidFill>
                  <a:schemeClr val="accent2"/>
                </a:solidFill>
              </a:rPr>
              <a:t>subView</a:t>
            </a:r>
            <a:r>
              <a:rPr lang="en-US" dirty="0"/>
              <a:t> tile.</a:t>
            </a:r>
          </a:p>
          <a:p>
            <a:pPr>
              <a:spcBef>
                <a:spcPts val="600"/>
              </a:spcBef>
            </a:pPr>
            <a:r>
              <a:rPr lang="en-US" dirty="0"/>
              <a:t>Select </a:t>
            </a:r>
            <a:r>
              <a:rPr lang="en-US" dirty="0" err="1">
                <a:solidFill>
                  <a:schemeClr val="accent2"/>
                </a:solidFill>
              </a:rPr>
              <a:t>iFrame</a:t>
            </a:r>
            <a:r>
              <a:rPr lang="en-US" dirty="0"/>
              <a:t> and enter </a:t>
            </a:r>
            <a:r>
              <a:rPr lang="en-US" dirty="0">
                <a:solidFill>
                  <a:srgbClr val="00B050"/>
                </a:solidFill>
              </a:rPr>
              <a:t>`https://</a:t>
            </a:r>
            <a:r>
              <a:rPr lang="en-US" dirty="0" err="1">
                <a:solidFill>
                  <a:srgbClr val="00B050"/>
                </a:solidFill>
              </a:rPr>
              <a:t>skyfoundry.com</a:t>
            </a:r>
            <a:r>
              <a:rPr lang="en-US" dirty="0">
                <a:solidFill>
                  <a:srgbClr val="00B050"/>
                </a:solidFill>
              </a:rPr>
              <a:t>`</a:t>
            </a:r>
            <a:r>
              <a:rPr lang="en-US" dirty="0"/>
              <a:t>.</a:t>
            </a:r>
          </a:p>
          <a:p>
            <a:pPr>
              <a:spcBef>
                <a:spcPts val="600"/>
              </a:spcBef>
            </a:pPr>
            <a:r>
              <a:rPr lang="en-US" dirty="0"/>
              <a:t>Click </a:t>
            </a:r>
            <a:r>
              <a:rPr lang="en-US" dirty="0">
                <a:solidFill>
                  <a:schemeClr val="accent2"/>
                </a:solidFill>
              </a:rPr>
              <a:t>Ok</a:t>
            </a:r>
            <a:r>
              <a:rPr lang="en-US" dirty="0"/>
              <a:t>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4AADC8D-F176-D545-B052-96CDC85A497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0D1767-627C-491E-ACA3-F1A030805EB2}" type="slidenum">
              <a:rPr lang="en-US" smtClean="0"/>
              <a:pPr/>
              <a:t>60</a:t>
            </a:fld>
            <a:endParaRPr lang="en-US"/>
          </a:p>
        </p:txBody>
      </p:sp>
      <p:sp>
        <p:nvSpPr>
          <p:cNvPr id="3076" name="AutoShape 4"/>
          <p:cNvSpPr>
            <a:spLocks noChangeArrowheads="1"/>
          </p:cNvSpPr>
          <p:nvPr/>
        </p:nvSpPr>
        <p:spPr bwMode="auto">
          <a:xfrm>
            <a:off x="1908175" y="6858000"/>
            <a:ext cx="1828800" cy="457200"/>
          </a:xfrm>
          <a:prstGeom prst="roundRect">
            <a:avLst>
              <a:gd name="adj" fmla="val 347"/>
            </a:avLst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4D7FD78-E64D-3140-A1CF-2B92E3C30B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3596" y="1493836"/>
            <a:ext cx="7877783" cy="495976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A72AE55-1805-A74B-A346-8853E94CF09F}"/>
              </a:ext>
            </a:extLst>
          </p:cNvPr>
          <p:cNvSpPr txBox="1"/>
          <p:nvPr/>
        </p:nvSpPr>
        <p:spPr>
          <a:xfrm>
            <a:off x="6995531" y="2636837"/>
            <a:ext cx="5363155" cy="3535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Avenir Book" panose="02000503020000020003" pitchFamily="2" charset="0"/>
              </a:rPr>
              <a:t>Note the use of back-tick ( ` ) not single quote ( ‘ )</a:t>
            </a:r>
          </a:p>
        </p:txBody>
      </p:sp>
    </p:spTree>
    <p:extLst>
      <p:ext uri="{BB962C8B-B14F-4D97-AF65-F5344CB8AC3E}">
        <p14:creationId xmlns:p14="http://schemas.microsoft.com/office/powerpoint/2010/main" val="414284122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Enjoy the View!</a:t>
            </a:r>
          </a:p>
        </p:txBody>
      </p:sp>
      <p:sp>
        <p:nvSpPr>
          <p:cNvPr id="3074" name="Rectangle 2"/>
          <p:cNvSpPr>
            <a:spLocks noGrp="1" noChangeArrowheads="1"/>
          </p:cNvSpPr>
          <p:nvPr>
            <p:ph idx="1"/>
          </p:nvPr>
        </p:nvSpPr>
        <p:spPr>
          <a:xfrm>
            <a:off x="670932" y="1341438"/>
            <a:ext cx="4448755" cy="5414964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en-US" dirty="0"/>
              <a:t>Click </a:t>
            </a:r>
            <a:r>
              <a:rPr lang="en-US" dirty="0" err="1">
                <a:solidFill>
                  <a:schemeClr val="accent2"/>
                </a:solidFill>
              </a:rPr>
              <a:t>Goto</a:t>
            </a:r>
            <a:r>
              <a:rPr lang="en-US" dirty="0"/>
              <a:t>. </a:t>
            </a:r>
          </a:p>
          <a:p>
            <a:pPr>
              <a:spcBef>
                <a:spcPts val="600"/>
              </a:spcBef>
            </a:pPr>
            <a:r>
              <a:rPr lang="en-US" dirty="0"/>
              <a:t>Individually select </a:t>
            </a:r>
            <a:r>
              <a:rPr lang="en-US" dirty="0">
                <a:solidFill>
                  <a:schemeClr val="accent2"/>
                </a:solidFill>
              </a:rPr>
              <a:t>sites</a:t>
            </a:r>
            <a:r>
              <a:rPr lang="en-US" dirty="0"/>
              <a:t> for the three existing views or click on </a:t>
            </a:r>
            <a:r>
              <a:rPr lang="en-US" dirty="0">
                <a:solidFill>
                  <a:schemeClr val="accent2"/>
                </a:solidFill>
              </a:rPr>
              <a:t>All Sites</a:t>
            </a:r>
            <a:r>
              <a:rPr lang="en-US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BBD3FA-9607-034E-800F-686B566DBA2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0D1767-627C-491E-ACA3-F1A030805EB2}" type="slidenum">
              <a:rPr lang="en-US" smtClean="0"/>
              <a:pPr/>
              <a:t>61</a:t>
            </a:fld>
            <a:endParaRPr lang="en-US"/>
          </a:p>
        </p:txBody>
      </p:sp>
      <p:sp>
        <p:nvSpPr>
          <p:cNvPr id="3076" name="AutoShape 4"/>
          <p:cNvSpPr>
            <a:spLocks noChangeArrowheads="1"/>
          </p:cNvSpPr>
          <p:nvPr/>
        </p:nvSpPr>
        <p:spPr bwMode="auto">
          <a:xfrm>
            <a:off x="1908175" y="6858000"/>
            <a:ext cx="1828800" cy="457200"/>
          </a:xfrm>
          <a:prstGeom prst="roundRect">
            <a:avLst>
              <a:gd name="adj" fmla="val 347"/>
            </a:avLst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DDD472B-24A2-994C-8552-3870CFB3CE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9226" y="1236716"/>
            <a:ext cx="8225384" cy="530383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2175067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BF4DBE-18EA-CF4B-98DA-9E33037BC50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Setting the Order of Views in an App</a:t>
            </a:r>
          </a:p>
        </p:txBody>
      </p:sp>
    </p:spTree>
    <p:extLst>
      <p:ext uri="{BB962C8B-B14F-4D97-AF65-F5344CB8AC3E}">
        <p14:creationId xmlns:p14="http://schemas.microsoft.com/office/powerpoint/2010/main" val="257301363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the Order Tag</a:t>
            </a:r>
          </a:p>
        </p:txBody>
      </p:sp>
      <p:sp>
        <p:nvSpPr>
          <p:cNvPr id="3074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600"/>
              </a:spcBef>
            </a:pPr>
            <a:r>
              <a:rPr lang="en-US" dirty="0"/>
              <a:t>By default, </a:t>
            </a:r>
            <a:r>
              <a:rPr lang="en-US" dirty="0">
                <a:solidFill>
                  <a:schemeClr val="accent2"/>
                </a:solidFill>
              </a:rPr>
              <a:t>Views</a:t>
            </a:r>
            <a:r>
              <a:rPr lang="en-US" dirty="0"/>
              <a:t> will be ordered inside an </a:t>
            </a:r>
            <a:r>
              <a:rPr lang="en-US" dirty="0">
                <a:solidFill>
                  <a:schemeClr val="accent2"/>
                </a:solidFill>
              </a:rPr>
              <a:t>App</a:t>
            </a:r>
            <a:r>
              <a:rPr lang="en-US" dirty="0"/>
              <a:t> using the </a:t>
            </a:r>
            <a:r>
              <a:rPr lang="en-US" dirty="0">
                <a:solidFill>
                  <a:srgbClr val="00B050"/>
                </a:solidFill>
              </a:rPr>
              <a:t>dis</a:t>
            </a:r>
            <a:r>
              <a:rPr lang="en-US" dirty="0"/>
              <a:t> tag.</a:t>
            </a:r>
          </a:p>
          <a:p>
            <a:pPr>
              <a:spcBef>
                <a:spcPts val="600"/>
              </a:spcBef>
            </a:pPr>
            <a:r>
              <a:rPr lang="en-US" dirty="0"/>
              <a:t>Adding the </a:t>
            </a:r>
            <a:r>
              <a:rPr lang="en-US" dirty="0">
                <a:solidFill>
                  <a:srgbClr val="00B050"/>
                </a:solidFill>
              </a:rPr>
              <a:t>order</a:t>
            </a:r>
            <a:r>
              <a:rPr lang="en-US" dirty="0"/>
              <a:t> tag with a number value to the </a:t>
            </a:r>
            <a:r>
              <a:rPr lang="en-US" dirty="0">
                <a:solidFill>
                  <a:srgbClr val="00B050"/>
                </a:solidFill>
              </a:rPr>
              <a:t>view</a:t>
            </a:r>
            <a:r>
              <a:rPr lang="en-US" dirty="0"/>
              <a:t> record allows the order of </a:t>
            </a:r>
            <a:r>
              <a:rPr lang="en-US" dirty="0">
                <a:solidFill>
                  <a:schemeClr val="accent2"/>
                </a:solidFill>
              </a:rPr>
              <a:t>Views</a:t>
            </a:r>
            <a:r>
              <a:rPr lang="en-US" dirty="0"/>
              <a:t> to be defined explicitly.</a:t>
            </a:r>
          </a:p>
          <a:p>
            <a:pPr>
              <a:spcBef>
                <a:spcPts val="600"/>
              </a:spcBef>
            </a:pP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42243B4-F04F-FE47-AE8B-3E0A3E38080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0D1767-627C-491E-ACA3-F1A030805EB2}" type="slidenum">
              <a:rPr lang="en-US" smtClean="0"/>
              <a:pPr/>
              <a:t>63</a:t>
            </a:fld>
            <a:endParaRPr lang="en-US"/>
          </a:p>
        </p:txBody>
      </p:sp>
      <p:sp>
        <p:nvSpPr>
          <p:cNvPr id="3076" name="AutoShape 4"/>
          <p:cNvSpPr>
            <a:spLocks noChangeArrowheads="1"/>
          </p:cNvSpPr>
          <p:nvPr/>
        </p:nvSpPr>
        <p:spPr bwMode="auto">
          <a:xfrm>
            <a:off x="1908175" y="6858000"/>
            <a:ext cx="1828800" cy="457200"/>
          </a:xfrm>
          <a:prstGeom prst="roundRect">
            <a:avLst>
              <a:gd name="adj" fmla="val 347"/>
            </a:avLst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FAF6FC6-EE19-C947-A5B0-368CFC52B7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4236" y="3779837"/>
            <a:ext cx="6908800" cy="69935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5149093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Define the first View in an App</a:t>
            </a:r>
          </a:p>
        </p:txBody>
      </p:sp>
      <p:sp>
        <p:nvSpPr>
          <p:cNvPr id="3074" name="Rectangle 2"/>
          <p:cNvSpPr>
            <a:spLocks noGrp="1" noChangeArrowheads="1"/>
          </p:cNvSpPr>
          <p:nvPr>
            <p:ph idx="1"/>
          </p:nvPr>
        </p:nvSpPr>
        <p:spPr>
          <a:xfrm>
            <a:off x="670932" y="1341438"/>
            <a:ext cx="4296355" cy="5414964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en-US" dirty="0"/>
              <a:t>Open the </a:t>
            </a:r>
            <a:r>
              <a:rPr lang="en-US" dirty="0">
                <a:solidFill>
                  <a:schemeClr val="accent2"/>
                </a:solidFill>
              </a:rPr>
              <a:t>Use Existing Mashup View</a:t>
            </a:r>
            <a:r>
              <a:rPr lang="en-US" dirty="0"/>
              <a:t> in View Builder.</a:t>
            </a:r>
          </a:p>
          <a:p>
            <a:pPr>
              <a:spcBef>
                <a:spcPts val="600"/>
              </a:spcBef>
            </a:pPr>
            <a:r>
              <a:rPr lang="en-US" dirty="0"/>
              <a:t>Click the </a:t>
            </a:r>
            <a:r>
              <a:rPr lang="en-US" dirty="0">
                <a:solidFill>
                  <a:schemeClr val="accent2"/>
                </a:solidFill>
              </a:rPr>
              <a:t>Edit</a:t>
            </a:r>
            <a:r>
              <a:rPr lang="en-US" dirty="0"/>
              <a:t> button near the top of the screen.</a:t>
            </a:r>
          </a:p>
          <a:p>
            <a:pPr>
              <a:spcBef>
                <a:spcPts val="600"/>
              </a:spcBef>
            </a:pPr>
            <a:r>
              <a:rPr lang="en-US" dirty="0"/>
              <a:t>Click </a:t>
            </a:r>
            <a:r>
              <a:rPr lang="en-US" dirty="0">
                <a:solidFill>
                  <a:schemeClr val="accent2"/>
                </a:solidFill>
              </a:rPr>
              <a:t>Add Tag</a:t>
            </a:r>
            <a:r>
              <a:rPr lang="en-US" dirty="0"/>
              <a:t>.</a:t>
            </a:r>
          </a:p>
          <a:p>
            <a:pPr>
              <a:spcBef>
                <a:spcPts val="600"/>
              </a:spcBef>
            </a:pPr>
            <a:r>
              <a:rPr lang="en-US" dirty="0"/>
              <a:t>Enter </a:t>
            </a:r>
            <a:r>
              <a:rPr lang="en-US" dirty="0">
                <a:solidFill>
                  <a:srgbClr val="00B050"/>
                </a:solidFill>
              </a:rPr>
              <a:t>order:1</a:t>
            </a:r>
          </a:p>
          <a:p>
            <a:pPr>
              <a:spcBef>
                <a:spcPts val="600"/>
              </a:spcBef>
            </a:pPr>
            <a:r>
              <a:rPr lang="en-US" dirty="0"/>
              <a:t>Click </a:t>
            </a:r>
            <a:r>
              <a:rPr lang="en-US" dirty="0">
                <a:solidFill>
                  <a:schemeClr val="accent2"/>
                </a:solidFill>
              </a:rPr>
              <a:t>Add</a:t>
            </a:r>
            <a:r>
              <a:rPr lang="en-US" dirty="0"/>
              <a:t>.</a:t>
            </a:r>
          </a:p>
          <a:p>
            <a:pPr>
              <a:spcBef>
                <a:spcPts val="600"/>
              </a:spcBef>
            </a:pPr>
            <a:r>
              <a:rPr lang="en-US" dirty="0"/>
              <a:t>Click </a:t>
            </a:r>
            <a:r>
              <a:rPr lang="en-US" dirty="0">
                <a:solidFill>
                  <a:schemeClr val="accent2"/>
                </a:solidFill>
              </a:rPr>
              <a:t>Ok</a:t>
            </a:r>
            <a:r>
              <a:rPr lang="en-US" dirty="0"/>
              <a:t>.</a:t>
            </a:r>
          </a:p>
          <a:p>
            <a:pPr>
              <a:spcBef>
                <a:spcPts val="600"/>
              </a:spcBef>
            </a:pPr>
            <a:r>
              <a:rPr lang="en-US" dirty="0"/>
              <a:t>Click </a:t>
            </a:r>
            <a:r>
              <a:rPr lang="en-US" dirty="0" err="1">
                <a:solidFill>
                  <a:schemeClr val="accent2"/>
                </a:solidFill>
              </a:rPr>
              <a:t>Goto</a:t>
            </a:r>
            <a:r>
              <a:rPr lang="en-US" dirty="0"/>
              <a:t>.</a:t>
            </a:r>
          </a:p>
          <a:p>
            <a:pPr>
              <a:spcBef>
                <a:spcPts val="600"/>
              </a:spcBef>
            </a:pP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42243B4-F04F-FE47-AE8B-3E0A3E38080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0D1767-627C-491E-ACA3-F1A030805EB2}" type="slidenum">
              <a:rPr lang="en-US" smtClean="0"/>
              <a:pPr/>
              <a:t>64</a:t>
            </a:fld>
            <a:endParaRPr lang="en-US"/>
          </a:p>
        </p:txBody>
      </p:sp>
      <p:sp>
        <p:nvSpPr>
          <p:cNvPr id="3076" name="AutoShape 4"/>
          <p:cNvSpPr>
            <a:spLocks noChangeArrowheads="1"/>
          </p:cNvSpPr>
          <p:nvPr/>
        </p:nvSpPr>
        <p:spPr bwMode="auto">
          <a:xfrm>
            <a:off x="1908175" y="6858000"/>
            <a:ext cx="1828800" cy="457200"/>
          </a:xfrm>
          <a:prstGeom prst="roundRect">
            <a:avLst>
              <a:gd name="adj" fmla="val 347"/>
            </a:avLst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D51386-C14A-6243-A558-123FA4D148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7287" y="1340456"/>
            <a:ext cx="8434387" cy="475927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6169FB1-D23A-874C-8718-C4C448EFB216}"/>
              </a:ext>
            </a:extLst>
          </p:cNvPr>
          <p:cNvSpPr txBox="1"/>
          <p:nvPr/>
        </p:nvSpPr>
        <p:spPr>
          <a:xfrm>
            <a:off x="5500687" y="1667592"/>
            <a:ext cx="304800" cy="35355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Avenir Book" panose="02000503020000020003" pitchFamily="2" charset="0"/>
              </a:rPr>
              <a:t>2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42405C8-C769-CF4E-9644-3403EE147742}"/>
              </a:ext>
            </a:extLst>
          </p:cNvPr>
          <p:cNvSpPr/>
          <p:nvPr/>
        </p:nvSpPr>
        <p:spPr bwMode="auto">
          <a:xfrm>
            <a:off x="5881687" y="1722437"/>
            <a:ext cx="304800" cy="300695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effectLst/>
              <a:latin typeface="Arial" charset="0"/>
              <a:cs typeface="Arial Unicode MS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B92966-18BA-094B-B0FE-18BEDE8708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0687" y="2323443"/>
            <a:ext cx="7467600" cy="32131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F5F6DA3-BAE5-DF4E-9CA1-B8B73FDBD1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6143" y="5469606"/>
            <a:ext cx="5486400" cy="5588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B615D3B-56C5-C94D-A96A-08DEB47306AC}"/>
              </a:ext>
            </a:extLst>
          </p:cNvPr>
          <p:cNvSpPr txBox="1"/>
          <p:nvPr/>
        </p:nvSpPr>
        <p:spPr>
          <a:xfrm>
            <a:off x="7703933" y="4976562"/>
            <a:ext cx="304800" cy="35355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Avenir Book" panose="02000503020000020003" pitchFamily="2" charset="0"/>
              </a:rPr>
              <a:t>3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8E2FCDB-6822-A749-9340-D9CD225C416D}"/>
              </a:ext>
            </a:extLst>
          </p:cNvPr>
          <p:cNvSpPr/>
          <p:nvPr/>
        </p:nvSpPr>
        <p:spPr bwMode="auto">
          <a:xfrm>
            <a:off x="6576143" y="5064720"/>
            <a:ext cx="981944" cy="353557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effectLst/>
              <a:latin typeface="Arial" charset="0"/>
              <a:cs typeface="Arial Unicode MS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5757FD8-BF92-E044-9012-CA6A17B198B5}"/>
              </a:ext>
            </a:extLst>
          </p:cNvPr>
          <p:cNvSpPr txBox="1"/>
          <p:nvPr/>
        </p:nvSpPr>
        <p:spPr>
          <a:xfrm>
            <a:off x="6186487" y="5572266"/>
            <a:ext cx="304800" cy="35355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Avenir Book" panose="02000503020000020003" pitchFamily="2" charset="0"/>
              </a:rPr>
              <a:t>4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F039D16-9E8C-284C-988F-6BA8628A6CC1}"/>
              </a:ext>
            </a:extLst>
          </p:cNvPr>
          <p:cNvSpPr/>
          <p:nvPr/>
        </p:nvSpPr>
        <p:spPr bwMode="auto">
          <a:xfrm>
            <a:off x="6643687" y="5604704"/>
            <a:ext cx="762000" cy="300695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effectLst/>
              <a:latin typeface="Arial" charset="0"/>
              <a:cs typeface="Arial Unicode MS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ABF1731-918D-7445-8FF0-B0F0E428046D}"/>
              </a:ext>
            </a:extLst>
          </p:cNvPr>
          <p:cNvSpPr txBox="1"/>
          <p:nvPr/>
        </p:nvSpPr>
        <p:spPr>
          <a:xfrm>
            <a:off x="12130087" y="5596577"/>
            <a:ext cx="304800" cy="35355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Avenir Book" panose="02000503020000020003" pitchFamily="2" charset="0"/>
              </a:rPr>
              <a:t>5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8C12DCF-5850-6A4D-BC7E-523EE54D3141}"/>
              </a:ext>
            </a:extLst>
          </p:cNvPr>
          <p:cNvSpPr/>
          <p:nvPr/>
        </p:nvSpPr>
        <p:spPr bwMode="auto">
          <a:xfrm>
            <a:off x="11300543" y="5604704"/>
            <a:ext cx="762000" cy="300695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effectLst/>
              <a:latin typeface="Arial" charset="0"/>
              <a:cs typeface="Arial Unicode MS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BEA04D9-D9FA-1E4C-AEDF-24A9AD6FF0FD}"/>
              </a:ext>
            </a:extLst>
          </p:cNvPr>
          <p:cNvSpPr txBox="1"/>
          <p:nvPr/>
        </p:nvSpPr>
        <p:spPr>
          <a:xfrm>
            <a:off x="10843343" y="5075961"/>
            <a:ext cx="304800" cy="35355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Avenir Book" panose="02000503020000020003" pitchFamily="2" charset="0"/>
              </a:rPr>
              <a:t>6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C77C068-E918-1145-B70D-AD3EFD6B3769}"/>
              </a:ext>
            </a:extLst>
          </p:cNvPr>
          <p:cNvSpPr/>
          <p:nvPr/>
        </p:nvSpPr>
        <p:spPr bwMode="auto">
          <a:xfrm>
            <a:off x="11300543" y="5108399"/>
            <a:ext cx="762000" cy="300695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effectLst/>
              <a:latin typeface="Arial" charset="0"/>
              <a:cs typeface="Arial Unicode MS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2E69F12-A669-2746-95B1-58F0F04DD2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84482" y="6167890"/>
            <a:ext cx="8100009" cy="81618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6064863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 Records can also be edited in the Builder App</a:t>
            </a:r>
          </a:p>
        </p:txBody>
      </p:sp>
      <p:sp>
        <p:nvSpPr>
          <p:cNvPr id="3074" name="Rectangle 2"/>
          <p:cNvSpPr>
            <a:spLocks noGrp="1" noChangeArrowheads="1"/>
          </p:cNvSpPr>
          <p:nvPr>
            <p:ph idx="1"/>
          </p:nvPr>
        </p:nvSpPr>
        <p:spPr>
          <a:xfrm>
            <a:off x="670932" y="1341438"/>
            <a:ext cx="4220155" cy="5414964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en-US" dirty="0"/>
              <a:t>The </a:t>
            </a:r>
            <a:r>
              <a:rPr lang="en-US" dirty="0">
                <a:solidFill>
                  <a:schemeClr val="accent2"/>
                </a:solidFill>
              </a:rPr>
              <a:t>Builder</a:t>
            </a:r>
            <a:r>
              <a:rPr lang="en-US" dirty="0"/>
              <a:t> app </a:t>
            </a:r>
            <a:r>
              <a:rPr lang="en-US" dirty="0">
                <a:solidFill>
                  <a:schemeClr val="accent2"/>
                </a:solidFill>
              </a:rPr>
              <a:t>Rec</a:t>
            </a:r>
            <a:r>
              <a:rPr lang="en-US" dirty="0"/>
              <a:t> View is useful for quickly checking the tags on </a:t>
            </a:r>
            <a:r>
              <a:rPr lang="en-US" dirty="0">
                <a:solidFill>
                  <a:srgbClr val="00B050"/>
                </a:solidFill>
              </a:rPr>
              <a:t>view</a:t>
            </a:r>
            <a:r>
              <a:rPr lang="en-US" dirty="0"/>
              <a:t> records.</a:t>
            </a:r>
          </a:p>
          <a:p>
            <a:pPr>
              <a:spcBef>
                <a:spcPts val="600"/>
              </a:spcBef>
            </a:pPr>
            <a:r>
              <a:rPr lang="en-US" dirty="0"/>
              <a:t>The </a:t>
            </a:r>
            <a:r>
              <a:rPr lang="en-US" dirty="0">
                <a:solidFill>
                  <a:schemeClr val="accent2"/>
                </a:solidFill>
              </a:rPr>
              <a:t>Open In</a:t>
            </a:r>
            <a:r>
              <a:rPr lang="en-US" dirty="0"/>
              <a:t> menu has some handy shortcuts.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D9F3D3D-73D8-4F43-A09E-BEA16DC2EDA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0D1767-627C-491E-ACA3-F1A030805EB2}" type="slidenum">
              <a:rPr lang="en-US" smtClean="0"/>
              <a:pPr/>
              <a:t>65</a:t>
            </a:fld>
            <a:endParaRPr lang="en-US"/>
          </a:p>
        </p:txBody>
      </p:sp>
      <p:sp>
        <p:nvSpPr>
          <p:cNvPr id="3076" name="AutoShape 4"/>
          <p:cNvSpPr>
            <a:spLocks noChangeArrowheads="1"/>
          </p:cNvSpPr>
          <p:nvPr/>
        </p:nvSpPr>
        <p:spPr bwMode="auto">
          <a:xfrm>
            <a:off x="1908175" y="6858000"/>
            <a:ext cx="1828800" cy="457200"/>
          </a:xfrm>
          <a:prstGeom prst="roundRect">
            <a:avLst>
              <a:gd name="adj" fmla="val 347"/>
            </a:avLst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211F62B-B813-964E-8231-A5614BB11A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8287" y="1471563"/>
            <a:ext cx="7280866" cy="530383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2760465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BF4DBE-18EA-CF4B-98DA-9E33037BC50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Setting View Default and Saving Favorites</a:t>
            </a:r>
          </a:p>
        </p:txBody>
      </p:sp>
    </p:spTree>
    <p:extLst>
      <p:ext uri="{BB962C8B-B14F-4D97-AF65-F5344CB8AC3E}">
        <p14:creationId xmlns:p14="http://schemas.microsoft.com/office/powerpoint/2010/main" val="67348783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View State</a:t>
            </a:r>
          </a:p>
        </p:txBody>
      </p:sp>
      <p:sp>
        <p:nvSpPr>
          <p:cNvPr id="3074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600"/>
              </a:spcBef>
            </a:pPr>
            <a:r>
              <a:rPr lang="en-US" dirty="0"/>
              <a:t>There are a couple ways to control the state of variables for users.</a:t>
            </a:r>
          </a:p>
          <a:p>
            <a:pPr>
              <a:spcBef>
                <a:spcPts val="600"/>
              </a:spcBef>
            </a:pPr>
            <a:r>
              <a:rPr lang="en-US" dirty="0"/>
              <a:t>When on a View, the </a:t>
            </a:r>
            <a:r>
              <a:rPr lang="en-US" dirty="0">
                <a:solidFill>
                  <a:schemeClr val="accent2"/>
                </a:solidFill>
              </a:rPr>
              <a:t>Set as View Default</a:t>
            </a:r>
            <a:r>
              <a:rPr lang="en-US" dirty="0"/>
              <a:t> option in the </a:t>
            </a:r>
            <a:r>
              <a:rPr lang="en-US" dirty="0">
                <a:solidFill>
                  <a:schemeClr val="accent2"/>
                </a:solidFill>
              </a:rPr>
              <a:t>Favorites</a:t>
            </a:r>
            <a:r>
              <a:rPr lang="en-US" dirty="0"/>
              <a:t> menu will control what is displayed by default for all users.</a:t>
            </a:r>
          </a:p>
          <a:p>
            <a:pPr>
              <a:spcBef>
                <a:spcPts val="600"/>
              </a:spcBef>
            </a:pPr>
            <a:r>
              <a:rPr lang="en-US" dirty="0"/>
              <a:t>The </a:t>
            </a:r>
            <a:r>
              <a:rPr lang="en-US" dirty="0">
                <a:solidFill>
                  <a:schemeClr val="accent2"/>
                </a:solidFill>
              </a:rPr>
              <a:t>Save as Favorite</a:t>
            </a:r>
            <a:r>
              <a:rPr lang="en-US" dirty="0"/>
              <a:t> option will take the current state of the </a:t>
            </a:r>
            <a:r>
              <a:rPr lang="en-US" dirty="0">
                <a:solidFill>
                  <a:schemeClr val="accent2"/>
                </a:solidFill>
              </a:rPr>
              <a:t>View</a:t>
            </a:r>
            <a:r>
              <a:rPr lang="en-US" dirty="0"/>
              <a:t> and add it to the </a:t>
            </a:r>
            <a:r>
              <a:rPr lang="en-US" dirty="0">
                <a:solidFill>
                  <a:schemeClr val="accent2"/>
                </a:solidFill>
              </a:rPr>
              <a:t>Favorites</a:t>
            </a:r>
            <a:r>
              <a:rPr lang="en-US" dirty="0"/>
              <a:t> app.</a:t>
            </a:r>
          </a:p>
          <a:p>
            <a:pPr>
              <a:spcBef>
                <a:spcPts val="600"/>
              </a:spcBef>
            </a:pPr>
            <a:r>
              <a:rPr lang="en-US" dirty="0">
                <a:solidFill>
                  <a:schemeClr val="accent2"/>
                </a:solidFill>
              </a:rPr>
              <a:t>Favorites</a:t>
            </a:r>
            <a:r>
              <a:rPr lang="en-US" dirty="0"/>
              <a:t> are also available directly via the </a:t>
            </a:r>
            <a:r>
              <a:rPr lang="en-US" dirty="0">
                <a:solidFill>
                  <a:schemeClr val="accent2"/>
                </a:solidFill>
              </a:rPr>
              <a:t>Favorite</a:t>
            </a:r>
            <a:r>
              <a:rPr lang="en-US" dirty="0"/>
              <a:t> menu.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42243B4-F04F-FE47-AE8B-3E0A3E38080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0D1767-627C-491E-ACA3-F1A030805EB2}" type="slidenum">
              <a:rPr lang="en-US" smtClean="0"/>
              <a:pPr/>
              <a:t>67</a:t>
            </a:fld>
            <a:endParaRPr lang="en-US"/>
          </a:p>
        </p:txBody>
      </p:sp>
      <p:sp>
        <p:nvSpPr>
          <p:cNvPr id="3076" name="AutoShape 4"/>
          <p:cNvSpPr>
            <a:spLocks noChangeArrowheads="1"/>
          </p:cNvSpPr>
          <p:nvPr/>
        </p:nvSpPr>
        <p:spPr bwMode="auto">
          <a:xfrm>
            <a:off x="1908175" y="6858000"/>
            <a:ext cx="1828800" cy="457200"/>
          </a:xfrm>
          <a:prstGeom prst="roundRect">
            <a:avLst>
              <a:gd name="adj" fmla="val 347"/>
            </a:avLst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DFCA096-20AD-4940-9390-42476D9C92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3224" y="1341438"/>
            <a:ext cx="2247900" cy="16129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19F7220-8959-FC4B-A714-67A5B46727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2850" y="3285561"/>
            <a:ext cx="6128824" cy="302736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1311A13-5DF0-A448-842C-EB8EDF949D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37262" y="1106999"/>
            <a:ext cx="2717800" cy="2032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5144423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BF4DBE-18EA-CF4B-98DA-9E33037BC50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Example Axon Queries</a:t>
            </a:r>
          </a:p>
        </p:txBody>
      </p:sp>
    </p:spTree>
    <p:extLst>
      <p:ext uri="{BB962C8B-B14F-4D97-AF65-F5344CB8AC3E}">
        <p14:creationId xmlns:p14="http://schemas.microsoft.com/office/powerpoint/2010/main" val="178171081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Axon Queries (a quick cheat sheet)</a:t>
            </a:r>
          </a:p>
        </p:txBody>
      </p:sp>
      <p:sp>
        <p:nvSpPr>
          <p:cNvPr id="3074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374650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dirty="0" err="1">
                <a:solidFill>
                  <a:srgbClr val="00B050"/>
                </a:solidFill>
              </a:rPr>
              <a:t>readById</a:t>
            </a:r>
            <a:r>
              <a:rPr lang="en-US" dirty="0">
                <a:solidFill>
                  <a:srgbClr val="00B050"/>
                </a:solidFill>
              </a:rPr>
              <a:t>({{point}}).</a:t>
            </a:r>
            <a:r>
              <a:rPr lang="en-US" dirty="0" err="1">
                <a:solidFill>
                  <a:srgbClr val="00B050"/>
                </a:solidFill>
              </a:rPr>
              <a:t>hisRead</a:t>
            </a:r>
            <a:r>
              <a:rPr lang="en-US" dirty="0">
                <a:solidFill>
                  <a:srgbClr val="00B050"/>
                </a:solidFill>
              </a:rPr>
              <a:t>({{span}})</a:t>
            </a:r>
          </a:p>
          <a:p>
            <a:pPr marL="374650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dirty="0" err="1">
                <a:solidFill>
                  <a:srgbClr val="00B050"/>
                </a:solidFill>
              </a:rPr>
              <a:t>readByIds</a:t>
            </a:r>
            <a:r>
              <a:rPr lang="en-US" dirty="0">
                <a:solidFill>
                  <a:srgbClr val="00B050"/>
                </a:solidFill>
              </a:rPr>
              <a:t>({{points}}).</a:t>
            </a:r>
            <a:r>
              <a:rPr lang="en-US" dirty="0" err="1">
                <a:solidFill>
                  <a:srgbClr val="00B050"/>
                </a:solidFill>
              </a:rPr>
              <a:t>hisRead</a:t>
            </a:r>
            <a:r>
              <a:rPr lang="en-US" dirty="0">
                <a:solidFill>
                  <a:srgbClr val="00B050"/>
                </a:solidFill>
              </a:rPr>
              <a:t>({{span}})</a:t>
            </a:r>
          </a:p>
          <a:p>
            <a:pPr marL="374650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dirty="0" err="1">
                <a:solidFill>
                  <a:srgbClr val="00B050"/>
                </a:solidFill>
              </a:rPr>
              <a:t>readByIds</a:t>
            </a:r>
            <a:r>
              <a:rPr lang="en-US" dirty="0">
                <a:solidFill>
                  <a:srgbClr val="00B050"/>
                </a:solidFill>
              </a:rPr>
              <a:t>({{equips}})</a:t>
            </a:r>
          </a:p>
          <a:p>
            <a:pPr marL="374650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dirty="0" err="1">
                <a:solidFill>
                  <a:srgbClr val="00B050"/>
                </a:solidFill>
              </a:rPr>
              <a:t>readByIds</a:t>
            </a:r>
            <a:r>
              <a:rPr lang="en-US" dirty="0">
                <a:solidFill>
                  <a:srgbClr val="00B050"/>
                </a:solidFill>
              </a:rPr>
              <a:t>({{sites}})</a:t>
            </a:r>
          </a:p>
          <a:p>
            <a:pPr marL="374650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dirty="0" err="1">
                <a:solidFill>
                  <a:srgbClr val="00B050"/>
                </a:solidFill>
              </a:rPr>
              <a:t>readById</a:t>
            </a:r>
            <a:r>
              <a:rPr lang="en-US" dirty="0">
                <a:solidFill>
                  <a:srgbClr val="00B050"/>
                </a:solidFill>
              </a:rPr>
              <a:t>({{equip}}).</a:t>
            </a:r>
            <a:r>
              <a:rPr lang="en-US" dirty="0" err="1">
                <a:solidFill>
                  <a:srgbClr val="00B050"/>
                </a:solidFill>
              </a:rPr>
              <a:t>ruleSparks</a:t>
            </a:r>
            <a:r>
              <a:rPr lang="en-US" dirty="0">
                <a:solidFill>
                  <a:srgbClr val="00B050"/>
                </a:solidFill>
              </a:rPr>
              <a:t>({{span}}).</a:t>
            </a:r>
            <a:r>
              <a:rPr lang="en-US" dirty="0" err="1">
                <a:solidFill>
                  <a:srgbClr val="00B050"/>
                </a:solidFill>
              </a:rPr>
              <a:t>ruleSparkHis</a:t>
            </a:r>
            <a:endParaRPr lang="en-US" dirty="0">
              <a:solidFill>
                <a:srgbClr val="00B050"/>
              </a:solidFill>
            </a:endParaRPr>
          </a:p>
          <a:p>
            <a:pPr marL="374650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dirty="0" err="1">
                <a:solidFill>
                  <a:srgbClr val="00B050"/>
                </a:solidFill>
              </a:rPr>
              <a:t>readById</a:t>
            </a:r>
            <a:r>
              <a:rPr lang="en-US" dirty="0">
                <a:solidFill>
                  <a:srgbClr val="00B050"/>
                </a:solidFill>
              </a:rPr>
              <a:t>({{point}}).</a:t>
            </a:r>
            <a:r>
              <a:rPr lang="en-US" dirty="0" err="1">
                <a:solidFill>
                  <a:srgbClr val="00B050"/>
                </a:solidFill>
              </a:rPr>
              <a:t>toEquips.ruleSparks</a:t>
            </a:r>
            <a:r>
              <a:rPr lang="en-US" dirty="0">
                <a:solidFill>
                  <a:srgbClr val="00B050"/>
                </a:solidFill>
              </a:rPr>
              <a:t>({{span}}).</a:t>
            </a:r>
            <a:r>
              <a:rPr lang="en-US" dirty="0" err="1">
                <a:solidFill>
                  <a:srgbClr val="00B050"/>
                </a:solidFill>
              </a:rPr>
              <a:t>ruleSparkHis</a:t>
            </a:r>
            <a:endParaRPr lang="en-US" dirty="0">
              <a:solidFill>
                <a:srgbClr val="00B050"/>
              </a:solidFill>
            </a:endParaRPr>
          </a:p>
          <a:p>
            <a:pPr marL="374650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dirty="0" err="1">
                <a:solidFill>
                  <a:srgbClr val="00B050"/>
                </a:solidFill>
              </a:rPr>
              <a:t>readAll</a:t>
            </a:r>
            <a:r>
              <a:rPr lang="en-US" dirty="0">
                <a:solidFill>
                  <a:srgbClr val="00B050"/>
                </a:solidFill>
              </a:rPr>
              <a:t>(power and </a:t>
            </a:r>
            <a:r>
              <a:rPr lang="en-US" dirty="0" err="1">
                <a:solidFill>
                  <a:srgbClr val="00B050"/>
                </a:solidFill>
              </a:rPr>
              <a:t>equipRef</a:t>
            </a:r>
            <a:r>
              <a:rPr lang="en-US" dirty="0">
                <a:solidFill>
                  <a:srgbClr val="00B050"/>
                </a:solidFill>
              </a:rPr>
              <a:t> == {{meter}}).</a:t>
            </a:r>
            <a:r>
              <a:rPr lang="en-US" dirty="0" err="1">
                <a:solidFill>
                  <a:srgbClr val="00B050"/>
                </a:solidFill>
              </a:rPr>
              <a:t>hisRead</a:t>
            </a:r>
            <a:r>
              <a:rPr lang="en-US" dirty="0">
                <a:solidFill>
                  <a:srgbClr val="00B050"/>
                </a:solidFill>
              </a:rPr>
              <a:t>({{span}})</a:t>
            </a:r>
          </a:p>
          <a:p>
            <a:pPr marL="374650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dirty="0" err="1">
                <a:solidFill>
                  <a:srgbClr val="00B050"/>
                </a:solidFill>
              </a:rPr>
              <a:t>readAll</a:t>
            </a:r>
            <a:r>
              <a:rPr lang="en-US" dirty="0">
                <a:solidFill>
                  <a:srgbClr val="00B050"/>
                </a:solidFill>
              </a:rPr>
              <a:t>(temp and </a:t>
            </a:r>
            <a:r>
              <a:rPr lang="en-US" dirty="0" err="1">
                <a:solidFill>
                  <a:srgbClr val="00B050"/>
                </a:solidFill>
              </a:rPr>
              <a:t>siteRef</a:t>
            </a:r>
            <a:r>
              <a:rPr lang="en-US" dirty="0">
                <a:solidFill>
                  <a:srgbClr val="00B050"/>
                </a:solidFill>
              </a:rPr>
              <a:t> == {{site}}).</a:t>
            </a:r>
            <a:r>
              <a:rPr lang="en-US" dirty="0" err="1">
                <a:solidFill>
                  <a:srgbClr val="00B050"/>
                </a:solidFill>
              </a:rPr>
              <a:t>hisRead</a:t>
            </a:r>
            <a:r>
              <a:rPr lang="en-US" dirty="0">
                <a:solidFill>
                  <a:srgbClr val="00B050"/>
                </a:solidFill>
              </a:rPr>
              <a:t>({{span}})</a:t>
            </a: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8977BB9-FBFC-EE45-BA13-A4DC8D6869E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0D1767-627C-491E-ACA3-F1A030805EB2}" type="slidenum">
              <a:rPr lang="en-US" smtClean="0"/>
              <a:pPr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94765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3528" dirty="0">
                <a:latin typeface="Avenir Book" charset="0"/>
                <a:ea typeface="Avenir Book" charset="0"/>
                <a:cs typeface="Avenir Book" charset="0"/>
              </a:rPr>
              <a:t>View Builder: A Point and Click Tool to Build Custom Views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0932" y="1341438"/>
            <a:ext cx="3610555" cy="5414964"/>
          </a:xfrm>
        </p:spPr>
        <p:txBody>
          <a:bodyPr/>
          <a:lstStyle/>
          <a:p>
            <a:pPr marL="457200" indent="-457200">
              <a:buFont typeface="Arial" charset="0"/>
              <a:buChar char="•"/>
            </a:pPr>
            <a:r>
              <a:rPr lang="en-US" dirty="0">
                <a:solidFill>
                  <a:schemeClr val="accent2"/>
                </a:solidFill>
              </a:rPr>
              <a:t>SkySpark View Builder</a:t>
            </a:r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 provides a Point and Click interface to create Views.</a:t>
            </a:r>
          </a:p>
          <a:p>
            <a:pPr marL="457200" indent="-457200">
              <a:buFont typeface="Arial" charset="0"/>
              <a:buChar char="•"/>
            </a:pPr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Data source is defined with standard SkySpark queries.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6C03C7-D8E6-E94B-9083-9E0DAA4A8287}"/>
              </a:ext>
            </a:extLst>
          </p:cNvPr>
          <p:cNvSpPr>
            <a:spLocks noGrp="1"/>
          </p:cNvSpPr>
          <p:nvPr>
            <p:ph type="sldNum" idx="10"/>
          </p:nvPr>
        </p:nvSpPr>
        <p:spPr>
          <a:xfrm>
            <a:off x="12654051" y="7086599"/>
            <a:ext cx="781491" cy="473075"/>
          </a:xfrm>
          <a:prstGeom prst="rect">
            <a:avLst/>
          </a:prstGeom>
        </p:spPr>
        <p:txBody>
          <a:bodyPr/>
          <a:lstStyle/>
          <a:p>
            <a:fld id="{7A0D1767-627C-491E-ACA3-F1A030805EB2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7E69825D-E778-F24C-AA9D-5FD115C820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4487" y="5877790"/>
            <a:ext cx="7086600" cy="1130300"/>
          </a:xfrm>
          <a:prstGeom prst="rect">
            <a:avLst/>
          </a:prstGeom>
          <a:ln>
            <a:solidFill>
              <a:srgbClr val="000000">
                <a:shade val="50000"/>
              </a:srgbClr>
            </a:solidFill>
          </a:ln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B48F7933-E0BE-6E47-B1F4-8283DAAA46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7687" y="1088592"/>
            <a:ext cx="9021371" cy="4710690"/>
          </a:xfrm>
          <a:prstGeom prst="rect">
            <a:avLst/>
          </a:prstGeom>
          <a:ln>
            <a:solidFill>
              <a:srgbClr val="000000">
                <a:shade val="50000"/>
              </a:srgbClr>
            </a:solidFill>
          </a:ln>
        </p:spPr>
      </p:pic>
    </p:spTree>
    <p:extLst>
      <p:ext uri="{BB962C8B-B14F-4D97-AF65-F5344CB8AC3E}">
        <p14:creationId xmlns:p14="http://schemas.microsoft.com/office/powerpoint/2010/main" val="73148678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BF4DBE-18EA-CF4B-98DA-9E33037BC50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Security Considerations</a:t>
            </a:r>
          </a:p>
        </p:txBody>
      </p:sp>
    </p:spTree>
    <p:extLst>
      <p:ext uri="{BB962C8B-B14F-4D97-AF65-F5344CB8AC3E}">
        <p14:creationId xmlns:p14="http://schemas.microsoft.com/office/powerpoint/2010/main" val="393685084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Consider End User Roles and Filters for Applications</a:t>
            </a:r>
          </a:p>
        </p:txBody>
      </p:sp>
      <p:sp>
        <p:nvSpPr>
          <p:cNvPr id="3074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>
                <a:solidFill>
                  <a:srgbClr val="00B050"/>
                </a:solidFill>
              </a:rPr>
              <a:t>userRole</a:t>
            </a:r>
            <a:r>
              <a:rPr lang="en-US" dirty="0"/>
              <a:t> tag controls the ability to write to a project database.  </a:t>
            </a:r>
          </a:p>
          <a:p>
            <a:pPr lvl="1"/>
            <a:r>
              <a:rPr lang="en-US" dirty="0" err="1">
                <a:solidFill>
                  <a:schemeClr val="accent2"/>
                </a:solidFill>
                <a:ea typeface="+mn-ea"/>
              </a:rPr>
              <a:t>su</a:t>
            </a:r>
            <a:r>
              <a:rPr lang="en-US" dirty="0"/>
              <a:t>: super user accounts manage projects and host-level settings</a:t>
            </a:r>
          </a:p>
          <a:p>
            <a:pPr lvl="1"/>
            <a:r>
              <a:rPr lang="en-US" dirty="0">
                <a:solidFill>
                  <a:schemeClr val="accent2"/>
                </a:solidFill>
                <a:ea typeface="+mn-ea"/>
              </a:rPr>
              <a:t>admin</a:t>
            </a:r>
            <a:r>
              <a:rPr lang="en-US" dirty="0"/>
              <a:t>: administrator accounts have full read/write access to manage a given project database</a:t>
            </a:r>
          </a:p>
          <a:p>
            <a:pPr lvl="1"/>
            <a:r>
              <a:rPr lang="en-US" dirty="0">
                <a:solidFill>
                  <a:schemeClr val="accent2"/>
                </a:solidFill>
                <a:ea typeface="+mn-ea"/>
              </a:rPr>
              <a:t>op</a:t>
            </a:r>
            <a:r>
              <a:rPr lang="en-US" dirty="0"/>
              <a:t>: operator accounts have </a:t>
            </a:r>
            <a:r>
              <a:rPr lang="en-US" dirty="0" err="1"/>
              <a:t>readonly</a:t>
            </a:r>
            <a:r>
              <a:rPr lang="en-US" dirty="0"/>
              <a:t> access to a given project</a:t>
            </a:r>
          </a:p>
          <a:p>
            <a:r>
              <a:rPr lang="en-US" dirty="0"/>
              <a:t>When creating apps and views, remember that it is easy to control what end users can access using tags on their user record.</a:t>
            </a:r>
          </a:p>
          <a:p>
            <a:pPr lvl="1"/>
            <a:r>
              <a:rPr lang="en-US" dirty="0"/>
              <a:t>The </a:t>
            </a:r>
            <a:r>
              <a:rPr lang="en-US" dirty="0" err="1">
                <a:solidFill>
                  <a:srgbClr val="00B050"/>
                </a:solidFill>
              </a:rPr>
              <a:t>projectAccessFilter</a:t>
            </a:r>
            <a:r>
              <a:rPr lang="en-US" dirty="0"/>
              <a:t> tag limits what project a user can access based on the tags applied to the </a:t>
            </a:r>
            <a:r>
              <a:rPr lang="en-US" dirty="0" err="1">
                <a:solidFill>
                  <a:srgbClr val="00B050"/>
                </a:solidFill>
              </a:rPr>
              <a:t>projMeta</a:t>
            </a:r>
            <a:r>
              <a:rPr lang="en-US" dirty="0"/>
              <a:t> record.</a:t>
            </a:r>
          </a:p>
          <a:p>
            <a:pPr lvl="1"/>
            <a:r>
              <a:rPr lang="en-US" dirty="0"/>
              <a:t>The </a:t>
            </a:r>
            <a:r>
              <a:rPr lang="en-US" dirty="0" err="1">
                <a:solidFill>
                  <a:srgbClr val="00B050"/>
                </a:solidFill>
              </a:rPr>
              <a:t>appAccess</a:t>
            </a:r>
            <a:r>
              <a:rPr lang="en-US" dirty="0"/>
              <a:t> tag limits what apps a user can access.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868AB34-E134-E841-BAA6-898C98714C8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0D1767-627C-491E-ACA3-F1A030805EB2}" type="slidenum">
              <a:rPr lang="en-US" smtClean="0"/>
              <a:pPr/>
              <a:t>71</a:t>
            </a:fld>
            <a:endParaRPr lang="en-US"/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15FBC728-412C-4E4A-A525-046480ECB8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753" y="6658639"/>
            <a:ext cx="11807827" cy="41116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28224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ts val="1425"/>
              </a:spcAft>
              <a:buClr>
                <a:srgbClr val="000000"/>
              </a:buClr>
              <a:buSzPct val="100000"/>
              <a:buFont typeface="Times New Roman" pitchFamily="16" charset="0"/>
              <a:defRPr sz="3200">
                <a:solidFill>
                  <a:srgbClr val="000000"/>
                </a:solidFill>
                <a:latin typeface="Calibri"/>
                <a:ea typeface="+mn-ea"/>
                <a:cs typeface="+mn-cs"/>
              </a:defRPr>
            </a:lvl1pPr>
            <a:lvl2pPr marL="742950" indent="-285750" algn="l" defTabSz="457200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ts val="1138"/>
              </a:spcAft>
              <a:buClr>
                <a:srgbClr val="000000"/>
              </a:buClr>
              <a:buSzPct val="100000"/>
              <a:buFont typeface="Times New Roman" pitchFamily="16" charset="0"/>
              <a:defRPr sz="2800">
                <a:solidFill>
                  <a:srgbClr val="000000"/>
                </a:solidFill>
                <a:latin typeface="Calibri"/>
                <a:cs typeface="+mn-cs"/>
              </a:defRPr>
            </a:lvl2pPr>
            <a:lvl3pPr marL="1143000" indent="-228600" algn="l" defTabSz="457200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ts val="850"/>
              </a:spcAft>
              <a:buClr>
                <a:srgbClr val="000000"/>
              </a:buClr>
              <a:buSzPct val="100000"/>
              <a:buFont typeface="Times New Roman" pitchFamily="16" charset="0"/>
              <a:defRPr sz="2400">
                <a:solidFill>
                  <a:srgbClr val="000000"/>
                </a:solidFill>
                <a:latin typeface="Calibri"/>
                <a:cs typeface="+mn-cs"/>
              </a:defRPr>
            </a:lvl3pPr>
            <a:lvl4pPr marL="1600200" indent="-228600" algn="l" defTabSz="457200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ts val="575"/>
              </a:spcAft>
              <a:buClr>
                <a:srgbClr val="000000"/>
              </a:buClr>
              <a:buSzPct val="100000"/>
              <a:buFont typeface="Times New Roman" pitchFamily="16" charset="0"/>
              <a:defRPr sz="2000">
                <a:solidFill>
                  <a:srgbClr val="000000"/>
                </a:solidFill>
                <a:latin typeface="Calibri"/>
                <a:cs typeface="+mn-cs"/>
              </a:defRPr>
            </a:lvl4pPr>
            <a:lvl5pPr marL="2057400" indent="-228600" algn="l" defTabSz="457200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itchFamily="16" charset="0"/>
              <a:defRPr sz="2000">
                <a:solidFill>
                  <a:srgbClr val="000000"/>
                </a:solidFill>
                <a:latin typeface="Calibri"/>
                <a:cs typeface="+mn-cs"/>
              </a:defRPr>
            </a:lvl5pPr>
            <a:lvl6pPr marL="2514600" indent="-228600" algn="l" defTabSz="457200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itchFamily="16" charset="0"/>
              <a:defRPr sz="2000">
                <a:solidFill>
                  <a:srgbClr val="000000"/>
                </a:solidFill>
                <a:latin typeface="+mn-lt"/>
                <a:cs typeface="+mn-cs"/>
              </a:defRPr>
            </a:lvl6pPr>
            <a:lvl7pPr marL="2971800" indent="-228600" algn="l" defTabSz="457200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itchFamily="16" charset="0"/>
              <a:defRPr sz="2000">
                <a:solidFill>
                  <a:srgbClr val="000000"/>
                </a:solidFill>
                <a:latin typeface="+mn-lt"/>
                <a:cs typeface="+mn-cs"/>
              </a:defRPr>
            </a:lvl7pPr>
            <a:lvl8pPr marL="3429000" indent="-228600" algn="l" defTabSz="457200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itchFamily="16" charset="0"/>
              <a:defRPr sz="2000">
                <a:solidFill>
                  <a:srgbClr val="000000"/>
                </a:solidFill>
                <a:latin typeface="+mn-lt"/>
                <a:cs typeface="+mn-cs"/>
              </a:defRPr>
            </a:lvl8pPr>
            <a:lvl9pPr marL="3886200" indent="-228600" algn="l" defTabSz="457200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itchFamily="16" charset="0"/>
              <a:defRPr sz="2000">
                <a:solidFill>
                  <a:srgbClr val="000000"/>
                </a:solidFill>
                <a:latin typeface="+mn-lt"/>
                <a:cs typeface="+mn-cs"/>
              </a:defRPr>
            </a:lvl9pPr>
          </a:lstStyle>
          <a:p>
            <a:pPr marL="107950" indent="0" algn="ctr">
              <a:buSzPct val="4500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sz="2400" dirty="0">
                <a:latin typeface="Avenir Book" panose="02000503020000020003" pitchFamily="2" charset="0"/>
              </a:rPr>
              <a:t>SkySpark Security Model: </a:t>
            </a:r>
            <a:r>
              <a:rPr lang="en-US" sz="2400" u="sng" kern="0" dirty="0">
                <a:solidFill>
                  <a:srgbClr val="3557E0"/>
                </a:solidFill>
                <a:latin typeface="Avenir Book" panose="02000503020000020003" pitchFamily="2" charset="0"/>
              </a:rPr>
              <a:t>http://www.skyfoundry.com/doc/</a:t>
            </a:r>
            <a:r>
              <a:rPr lang="en-US" sz="2400" u="sng" kern="0" dirty="0" err="1">
                <a:solidFill>
                  <a:srgbClr val="3557E0"/>
                </a:solidFill>
                <a:latin typeface="Avenir Book" panose="02000503020000020003" pitchFamily="2" charset="0"/>
              </a:rPr>
              <a:t>docSkySpark</a:t>
            </a:r>
            <a:r>
              <a:rPr lang="en-US" sz="2400" u="sng" kern="0" dirty="0">
                <a:solidFill>
                  <a:srgbClr val="3557E0"/>
                </a:solidFill>
                <a:latin typeface="Avenir Book" panose="02000503020000020003" pitchFamily="2" charset="0"/>
              </a:rPr>
              <a:t>/Security</a:t>
            </a:r>
          </a:p>
        </p:txBody>
      </p:sp>
    </p:spTree>
    <p:extLst>
      <p:ext uri="{BB962C8B-B14F-4D97-AF65-F5344CB8AC3E}">
        <p14:creationId xmlns:p14="http://schemas.microsoft.com/office/powerpoint/2010/main" val="33049175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BF4DBE-18EA-CF4B-98DA-9E33037BC50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End of Module 4</a:t>
            </a:r>
          </a:p>
        </p:txBody>
      </p:sp>
    </p:spTree>
    <p:extLst>
      <p:ext uri="{BB962C8B-B14F-4D97-AF65-F5344CB8AC3E}">
        <p14:creationId xmlns:p14="http://schemas.microsoft.com/office/powerpoint/2010/main" val="127504935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BF4DBE-18EA-CF4B-98DA-9E33037BC50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Optional Module 4 Homework</a:t>
            </a:r>
          </a:p>
        </p:txBody>
      </p:sp>
    </p:spTree>
    <p:extLst>
      <p:ext uri="{BB962C8B-B14F-4D97-AF65-F5344CB8AC3E}">
        <p14:creationId xmlns:p14="http://schemas.microsoft.com/office/powerpoint/2010/main" val="343436713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BF4DBE-18EA-CF4B-98DA-9E33037BC50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Easily Moving Apps/Views/Templates Between Projects</a:t>
            </a:r>
          </a:p>
        </p:txBody>
      </p:sp>
    </p:spTree>
    <p:extLst>
      <p:ext uri="{BB962C8B-B14F-4D97-AF65-F5344CB8AC3E}">
        <p14:creationId xmlns:p14="http://schemas.microsoft.com/office/powerpoint/2010/main" val="65527167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Select the </a:t>
            </a:r>
            <a:r>
              <a:rPr lang="en-US" dirty="0">
                <a:solidFill>
                  <a:schemeClr val="accent2"/>
                </a:solidFill>
              </a:rPr>
              <a:t>Demo</a:t>
            </a:r>
            <a:r>
              <a:rPr lang="en-US" dirty="0"/>
              <a:t> project from the project selector.</a:t>
            </a:r>
          </a:p>
          <a:p>
            <a:r>
              <a:rPr lang="en-US" dirty="0"/>
              <a:t>Go to the </a:t>
            </a:r>
            <a:r>
              <a:rPr lang="en-US" dirty="0">
                <a:solidFill>
                  <a:schemeClr val="accent2"/>
                </a:solidFill>
              </a:rPr>
              <a:t>Tools</a:t>
            </a:r>
            <a:r>
              <a:rPr lang="en-US" dirty="0"/>
              <a:t> app and execute this Axon command to create a trio file of all app, view, and template records: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Exporting Visualization Recs from a Project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9A1EB1-4C14-7349-8ABF-CDFEDC71C8C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0D1767-627C-491E-ACA3-F1A030805EB2}" type="slidenum">
              <a:rPr lang="en-US" smtClean="0"/>
              <a:pPr/>
              <a:t>75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0590C0F-14A1-B04D-8069-D901BC3FC0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6868" y="3779837"/>
            <a:ext cx="6288442" cy="178203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21D23A0-4C2F-6B4A-BCB9-3E1EB99BE457}"/>
              </a:ext>
            </a:extLst>
          </p:cNvPr>
          <p:cNvSpPr txBox="1"/>
          <p:nvPr/>
        </p:nvSpPr>
        <p:spPr>
          <a:xfrm>
            <a:off x="471487" y="2853098"/>
            <a:ext cx="12880449" cy="378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hangingPunct="1">
              <a:spcAft>
                <a:spcPts val="600"/>
              </a:spcAft>
            </a:pPr>
            <a:r>
              <a:rPr lang="en-US" sz="20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readAll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(app or view or template).</a:t>
            </a:r>
            <a:r>
              <a:rPr lang="en-US" sz="20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removeCols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(["</a:t>
            </a:r>
            <a:r>
              <a:rPr lang="en-US" sz="20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id","mod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"]).</a:t>
            </a:r>
            <a:r>
              <a:rPr lang="en-US" sz="20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ioWriteTrio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(`</a:t>
            </a:r>
            <a:r>
              <a:rPr lang="en-US" sz="20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io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sz="20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theViews.trio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`)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5A9A5B9-2146-9041-9E14-84327601805C}"/>
              </a:ext>
            </a:extLst>
          </p:cNvPr>
          <p:cNvSpPr txBox="1"/>
          <p:nvPr/>
        </p:nvSpPr>
        <p:spPr>
          <a:xfrm>
            <a:off x="2991433" y="3767802"/>
            <a:ext cx="304800" cy="35355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Avenir Book" panose="02000503020000020003" pitchFamily="2" charset="0"/>
              </a:rPr>
              <a:t>1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78B1119-95DD-3041-A946-49E860CF0D60}"/>
              </a:ext>
            </a:extLst>
          </p:cNvPr>
          <p:cNvSpPr/>
          <p:nvPr/>
        </p:nvSpPr>
        <p:spPr bwMode="auto">
          <a:xfrm>
            <a:off x="3347489" y="3743745"/>
            <a:ext cx="917574" cy="398739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effectLst/>
              <a:latin typeface="Arial" charset="0"/>
              <a:cs typeface="Arial Unicode MS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F9AB4C8-9BFC-2F48-ACE4-49D819EF34E3}"/>
              </a:ext>
            </a:extLst>
          </p:cNvPr>
          <p:cNvSpPr txBox="1"/>
          <p:nvPr/>
        </p:nvSpPr>
        <p:spPr>
          <a:xfrm>
            <a:off x="2994813" y="4470386"/>
            <a:ext cx="304800" cy="35355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Avenir Book" panose="02000503020000020003" pitchFamily="2" charset="0"/>
              </a:rPr>
              <a:t>2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B573C9E-0DEB-5740-8168-DF54B77AF7BF}"/>
              </a:ext>
            </a:extLst>
          </p:cNvPr>
          <p:cNvSpPr/>
          <p:nvPr/>
        </p:nvSpPr>
        <p:spPr>
          <a:xfrm>
            <a:off x="3160578" y="5883724"/>
            <a:ext cx="6835909" cy="407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rgbClr val="FF0000"/>
                </a:solidFill>
              </a:rPr>
              <a:t>SkySpark projects can only write to their </a:t>
            </a:r>
            <a:r>
              <a:rPr lang="en-US" sz="2200" dirty="0" err="1">
                <a:solidFill>
                  <a:srgbClr val="FF0000"/>
                </a:solidFill>
              </a:rPr>
              <a:t>io</a:t>
            </a:r>
            <a:r>
              <a:rPr lang="en-US" sz="2200" dirty="0">
                <a:solidFill>
                  <a:srgbClr val="FF0000"/>
                </a:solidFill>
              </a:rPr>
              <a:t> directory 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2AE4962-0B95-A946-BB31-4CAF85C96C24}"/>
              </a:ext>
            </a:extLst>
          </p:cNvPr>
          <p:cNvSpPr/>
          <p:nvPr/>
        </p:nvSpPr>
        <p:spPr bwMode="auto">
          <a:xfrm>
            <a:off x="3385495" y="4447795"/>
            <a:ext cx="6382392" cy="398739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effectLst/>
              <a:latin typeface="Arial" charset="0"/>
              <a:cs typeface="Arial Unicode M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265957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Importing Visualization Recs to a Project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Using file management tools outside of SkySpark, move the trio file from the demo </a:t>
            </a:r>
            <a:r>
              <a:rPr lang="en-US" dirty="0" err="1">
                <a:solidFill>
                  <a:schemeClr val="accent2"/>
                </a:solidFill>
              </a:rPr>
              <a:t>io</a:t>
            </a:r>
            <a:r>
              <a:rPr lang="en-US" dirty="0"/>
              <a:t> folder to the training </a:t>
            </a:r>
            <a:r>
              <a:rPr lang="en-US" dirty="0" err="1">
                <a:solidFill>
                  <a:schemeClr val="accent2"/>
                </a:solidFill>
              </a:rPr>
              <a:t>io</a:t>
            </a:r>
            <a:r>
              <a:rPr lang="en-US" dirty="0"/>
              <a:t> folder:</a:t>
            </a:r>
          </a:p>
          <a:p>
            <a:pPr lvl="1"/>
            <a:r>
              <a:rPr lang="en-US" dirty="0"/>
              <a:t>Move: </a:t>
            </a:r>
            <a:r>
              <a:rPr lang="en-US" dirty="0">
                <a:solidFill>
                  <a:schemeClr val="accent2"/>
                </a:solidFill>
                <a:ea typeface="+mn-ea"/>
              </a:rPr>
              <a:t>var/</a:t>
            </a:r>
            <a:r>
              <a:rPr lang="en-US" dirty="0" err="1">
                <a:solidFill>
                  <a:schemeClr val="accent2"/>
                </a:solidFill>
                <a:ea typeface="+mn-ea"/>
              </a:rPr>
              <a:t>proj</a:t>
            </a:r>
            <a:r>
              <a:rPr lang="en-US" dirty="0">
                <a:solidFill>
                  <a:schemeClr val="accent2"/>
                </a:solidFill>
                <a:ea typeface="+mn-ea"/>
              </a:rPr>
              <a:t>/demo/</a:t>
            </a:r>
            <a:r>
              <a:rPr lang="en-US" dirty="0" err="1">
                <a:solidFill>
                  <a:schemeClr val="accent2"/>
                </a:solidFill>
                <a:ea typeface="+mn-ea"/>
              </a:rPr>
              <a:t>io</a:t>
            </a:r>
            <a:r>
              <a:rPr lang="en-US" dirty="0">
                <a:solidFill>
                  <a:schemeClr val="accent2"/>
                </a:solidFill>
                <a:ea typeface="+mn-ea"/>
              </a:rPr>
              <a:t>/</a:t>
            </a:r>
            <a:r>
              <a:rPr lang="en-US" dirty="0" err="1">
                <a:solidFill>
                  <a:schemeClr val="accent2"/>
                </a:solidFill>
                <a:ea typeface="+mn-ea"/>
              </a:rPr>
              <a:t>theViews.trio</a:t>
            </a:r>
            <a:endParaRPr lang="en-US" dirty="0">
              <a:solidFill>
                <a:schemeClr val="accent2"/>
              </a:solidFill>
              <a:ea typeface="+mn-ea"/>
            </a:endParaRPr>
          </a:p>
          <a:p>
            <a:pPr lvl="1"/>
            <a:r>
              <a:rPr lang="en-US" dirty="0"/>
              <a:t>To: </a:t>
            </a:r>
            <a:r>
              <a:rPr lang="en-US" dirty="0">
                <a:solidFill>
                  <a:schemeClr val="accent2"/>
                </a:solidFill>
                <a:ea typeface="+mn-ea"/>
              </a:rPr>
              <a:t>var/</a:t>
            </a:r>
            <a:r>
              <a:rPr lang="en-US" dirty="0" err="1">
                <a:solidFill>
                  <a:schemeClr val="accent2"/>
                </a:solidFill>
                <a:ea typeface="+mn-ea"/>
              </a:rPr>
              <a:t>proj</a:t>
            </a:r>
            <a:r>
              <a:rPr lang="en-US" dirty="0">
                <a:solidFill>
                  <a:schemeClr val="accent2"/>
                </a:solidFill>
                <a:ea typeface="+mn-ea"/>
              </a:rPr>
              <a:t>/training/</a:t>
            </a:r>
            <a:r>
              <a:rPr lang="en-US" dirty="0" err="1">
                <a:solidFill>
                  <a:schemeClr val="accent2"/>
                </a:solidFill>
                <a:ea typeface="+mn-ea"/>
              </a:rPr>
              <a:t>io</a:t>
            </a:r>
            <a:r>
              <a:rPr lang="en-US" dirty="0">
                <a:solidFill>
                  <a:schemeClr val="accent2"/>
                </a:solidFill>
                <a:ea typeface="+mn-ea"/>
              </a:rPr>
              <a:t>/</a:t>
            </a:r>
            <a:r>
              <a:rPr lang="en-US" dirty="0" err="1">
                <a:solidFill>
                  <a:schemeClr val="accent2"/>
                </a:solidFill>
                <a:ea typeface="+mn-ea"/>
              </a:rPr>
              <a:t>theViews.trio</a:t>
            </a:r>
            <a:endParaRPr lang="en-US" dirty="0">
              <a:solidFill>
                <a:schemeClr val="accent2"/>
              </a:solidFill>
              <a:ea typeface="+mn-ea"/>
            </a:endParaRPr>
          </a:p>
          <a:p>
            <a:r>
              <a:rPr lang="en-US" dirty="0"/>
              <a:t>Select the </a:t>
            </a:r>
            <a:r>
              <a:rPr lang="en-US" dirty="0">
                <a:solidFill>
                  <a:schemeClr val="accent2"/>
                </a:solidFill>
              </a:rPr>
              <a:t>Training</a:t>
            </a:r>
            <a:r>
              <a:rPr lang="en-US" dirty="0"/>
              <a:t> project from the project selector.</a:t>
            </a:r>
          </a:p>
          <a:p>
            <a:r>
              <a:rPr lang="en-US" dirty="0"/>
              <a:t>Go to the </a:t>
            </a:r>
            <a:r>
              <a:rPr lang="en-US" dirty="0">
                <a:solidFill>
                  <a:schemeClr val="accent2"/>
                </a:solidFill>
              </a:rPr>
              <a:t>Tools</a:t>
            </a:r>
            <a:r>
              <a:rPr lang="en-US" dirty="0"/>
              <a:t> app and execute this Axon command to import the trio file into the training project: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9A1EB1-4C14-7349-8ABF-CDFEDC71C8C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0D1767-627C-491E-ACA3-F1A030805EB2}" type="slidenum">
              <a:rPr lang="en-US" smtClean="0"/>
              <a:pPr/>
              <a:t>76</a:t>
            </a:fld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576C983-8545-2247-806E-B172AC02E9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03834" y="2059618"/>
            <a:ext cx="6191345" cy="28194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8347BA3-5F6A-1A42-B606-EA4E54A2A8FC}"/>
              </a:ext>
            </a:extLst>
          </p:cNvPr>
          <p:cNvSpPr txBox="1"/>
          <p:nvPr/>
        </p:nvSpPr>
        <p:spPr>
          <a:xfrm>
            <a:off x="6840941" y="2017445"/>
            <a:ext cx="304800" cy="35355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Avenir Book" panose="02000503020000020003" pitchFamily="2" charset="0"/>
              </a:rPr>
              <a:t>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9C29369-253B-8343-A1C9-88A33EADFF35}"/>
              </a:ext>
            </a:extLst>
          </p:cNvPr>
          <p:cNvSpPr txBox="1"/>
          <p:nvPr/>
        </p:nvSpPr>
        <p:spPr>
          <a:xfrm>
            <a:off x="1157287" y="6250232"/>
            <a:ext cx="9777035" cy="378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hangingPunct="1">
              <a:spcAft>
                <a:spcPts val="600"/>
              </a:spcAft>
            </a:pPr>
            <a:r>
              <a:rPr lang="en-US" sz="20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ioReadTrio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(`</a:t>
            </a:r>
            <a:r>
              <a:rPr lang="en-US" sz="20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io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sz="2000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theViews.trio</a:t>
            </a:r>
            <a:r>
              <a:rPr lang="en-US" sz="20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`).map v =&gt; commit(diff(null, v, {add}))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D901FAC7-CAD5-8146-9E86-D02A1BF567DA}"/>
              </a:ext>
            </a:extLst>
          </p:cNvPr>
          <p:cNvSpPr/>
          <p:nvPr/>
        </p:nvSpPr>
        <p:spPr bwMode="auto">
          <a:xfrm>
            <a:off x="7195030" y="1994855"/>
            <a:ext cx="917574" cy="398739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effectLst/>
              <a:latin typeface="Arial" charset="0"/>
              <a:cs typeface="Arial Unicode MS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FD2848F-6394-A44A-84E6-65A277247D49}"/>
              </a:ext>
            </a:extLst>
          </p:cNvPr>
          <p:cNvSpPr txBox="1"/>
          <p:nvPr/>
        </p:nvSpPr>
        <p:spPr>
          <a:xfrm>
            <a:off x="6867718" y="2543524"/>
            <a:ext cx="304800" cy="35355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Avenir Book" panose="02000503020000020003" pitchFamily="2" charset="0"/>
              </a:rPr>
              <a:t>3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D88E9E5F-0DAA-C242-87EA-E26A023BE3E5}"/>
              </a:ext>
            </a:extLst>
          </p:cNvPr>
          <p:cNvSpPr/>
          <p:nvPr/>
        </p:nvSpPr>
        <p:spPr bwMode="auto">
          <a:xfrm>
            <a:off x="7185891" y="2520934"/>
            <a:ext cx="3496396" cy="398739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effectLst/>
              <a:latin typeface="Arial" charset="0"/>
              <a:cs typeface="Arial Unicode MS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8F75AB0-6C78-F14E-84CA-E330C1E1B0B3}"/>
              </a:ext>
            </a:extLst>
          </p:cNvPr>
          <p:cNvSpPr/>
          <p:nvPr/>
        </p:nvSpPr>
        <p:spPr>
          <a:xfrm>
            <a:off x="7145741" y="5051539"/>
            <a:ext cx="5905759" cy="721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rgbClr val="FF0000"/>
                </a:solidFill>
              </a:rPr>
              <a:t>SkySpark projects can only read from their </a:t>
            </a:r>
            <a:r>
              <a:rPr lang="en-US" sz="2200" dirty="0" err="1">
                <a:solidFill>
                  <a:srgbClr val="FF0000"/>
                </a:solidFill>
              </a:rPr>
              <a:t>io</a:t>
            </a:r>
            <a:r>
              <a:rPr lang="en-US" sz="2200" dirty="0">
                <a:solidFill>
                  <a:srgbClr val="FF0000"/>
                </a:solidFill>
              </a:rPr>
              <a:t> directory </a:t>
            </a:r>
          </a:p>
        </p:txBody>
      </p:sp>
    </p:spTree>
    <p:extLst>
      <p:ext uri="{BB962C8B-B14F-4D97-AF65-F5344CB8AC3E}">
        <p14:creationId xmlns:p14="http://schemas.microsoft.com/office/powerpoint/2010/main" val="4662920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DE5B241-E209-7242-B421-DBF1FAC626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741" y="3362352"/>
            <a:ext cx="1374447" cy="1645224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70231A9-6E37-A044-9FD3-4D3A47FB96D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Creating a multi-tile View Using only Point &amp; Click</a:t>
            </a:r>
          </a:p>
        </p:txBody>
      </p:sp>
    </p:spTree>
    <p:extLst>
      <p:ext uri="{BB962C8B-B14F-4D97-AF65-F5344CB8AC3E}">
        <p14:creationId xmlns:p14="http://schemas.microsoft.com/office/powerpoint/2010/main" val="42132660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59D5E2-264A-6C40-B040-FAC32B3039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Learning to Use View Builder</a:t>
            </a:r>
          </a:p>
        </p:txBody>
      </p:sp>
    </p:spTree>
    <p:extLst>
      <p:ext uri="{BB962C8B-B14F-4D97-AF65-F5344CB8AC3E}">
        <p14:creationId xmlns:p14="http://schemas.microsoft.com/office/powerpoint/2010/main" val="2355622169"/>
      </p:ext>
    </p:extLst>
  </p:cSld>
  <p:clrMapOvr>
    <a:masterClrMapping/>
  </p:clrMapOvr>
</p:sld>
</file>

<file path=ppt/theme/theme1.xml><?xml version="1.0" encoding="utf-8"?>
<a:theme xmlns:a="http://schemas.openxmlformats.org/drawingml/2006/main" name="Title or Section Slide Templat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 Template">
  <a:themeElements>
    <a:clrScheme name="Custom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US" sz="1800" b="0" i="0" u="none" strike="noStrike" cap="none" normalizeH="0" baseline="0" smtClean="0">
            <a:ln>
              <a:noFill/>
            </a:ln>
            <a:effectLst/>
            <a:latin typeface="Arial" charset="0"/>
            <a:cs typeface="Arial Unicode M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US" sz="1800" b="0" i="0" u="none" strike="noStrike" cap="none" normalizeH="0" baseline="0" smtClean="0">
            <a:ln>
              <a:noFill/>
            </a:ln>
            <a:effectLst/>
            <a:latin typeface="Arial" charset="0"/>
            <a:cs typeface="Arial Unicode MS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FF3BF1F6716674AB34901E72E52D5D4" ma:contentTypeVersion="13" ma:contentTypeDescription="Create a new document." ma:contentTypeScope="" ma:versionID="fe504329b01d7df735d01705c775929f">
  <xsd:schema xmlns:xsd="http://www.w3.org/2001/XMLSchema" xmlns:xs="http://www.w3.org/2001/XMLSchema" xmlns:p="http://schemas.microsoft.com/office/2006/metadata/properties" xmlns:ns2="395daf9e-a8d8-4e7e-ac92-bd2f22cabde2" xmlns:ns3="a88927f0-ce0c-459e-bde8-51ff498444af" targetNamespace="http://schemas.microsoft.com/office/2006/metadata/properties" ma:root="true" ma:fieldsID="1417f564ef4e98f4bb6f483eb533c071" ns2:_="" ns3:_="">
    <xsd:import namespace="395daf9e-a8d8-4e7e-ac92-bd2f22cabde2"/>
    <xsd:import namespace="a88927f0-ce0c-459e-bde8-51ff498444af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Description0" minOccurs="0"/>
                <xsd:element ref="ns3:MediaServiceEventHashCode" minOccurs="0"/>
                <xsd:element ref="ns3:MediaServiceGenerationTime" minOccurs="0"/>
                <xsd:element ref="ns3:MediaServiceOCR" minOccurs="0"/>
                <xsd:element ref="ns3:MediaServiceLocation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95daf9e-a8d8-4e7e-ac92-bd2f22cabde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88927f0-ce0c-459e-bde8-51ff498444a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3" nillable="true" ma:displayName="MediaServiceAutoTags" ma:internalName="MediaServiceAutoTags" ma:readOnly="true">
      <xsd:simpleType>
        <xsd:restriction base="dms:Text"/>
      </xsd:simpleType>
    </xsd:element>
    <xsd:element name="Description0" ma:index="14" nillable="true" ma:displayName="Description" ma:internalName="Description0">
      <xsd:simpleType>
        <xsd:restriction base="dms:Text">
          <xsd:maxLength value="255"/>
        </xsd:restriction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escription0 xmlns="a88927f0-ce0c-459e-bde8-51ff498444af" xsi:nil="true"/>
  </documentManagement>
</p:properties>
</file>

<file path=customXml/itemProps1.xml><?xml version="1.0" encoding="utf-8"?>
<ds:datastoreItem xmlns:ds="http://schemas.openxmlformats.org/officeDocument/2006/customXml" ds:itemID="{F3BBF86E-EEC0-4857-8258-FE2277697E3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95daf9e-a8d8-4e7e-ac92-bd2f22cabde2"/>
    <ds:schemaRef ds:uri="a88927f0-ce0c-459e-bde8-51ff498444a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917488F-3065-4810-9F3C-CC834978E88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EF69FFC-34E4-4C3C-AD4C-E53844ADC56B}">
  <ds:schemaRefs>
    <ds:schemaRef ds:uri="http://schemas.microsoft.com/office/2006/metadata/properties"/>
    <ds:schemaRef ds:uri="http://schemas.microsoft.com/office/infopath/2007/PartnerControls"/>
    <ds:schemaRef ds:uri="a88927f0-ce0c-459e-bde8-51ff498444af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template</Template>
  <TotalTime>55748</TotalTime>
  <Words>3825</Words>
  <Application>Microsoft Office PowerPoint</Application>
  <PresentationFormat>Custom</PresentationFormat>
  <Paragraphs>619</Paragraphs>
  <Slides>76</Slides>
  <Notes>67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76</vt:i4>
      </vt:variant>
    </vt:vector>
  </HeadingPairs>
  <TitlesOfParts>
    <vt:vector size="84" baseType="lpstr">
      <vt:lpstr>Arial</vt:lpstr>
      <vt:lpstr>Avenir Book</vt:lpstr>
      <vt:lpstr>Calibri</vt:lpstr>
      <vt:lpstr>Consolas</vt:lpstr>
      <vt:lpstr>Times New Roman</vt:lpstr>
      <vt:lpstr>Wingdings</vt:lpstr>
      <vt:lpstr>Title or Section Slide Template</vt:lpstr>
      <vt:lpstr>Content Template</vt:lpstr>
      <vt:lpstr>PowerPoint Presentation</vt:lpstr>
      <vt:lpstr>The UX – Making Data Analytics Meaningful</vt:lpstr>
      <vt:lpstr>Efficiency - Automatic Generation of Visualizations</vt:lpstr>
      <vt:lpstr>The Visualization Continuum</vt:lpstr>
      <vt:lpstr>What is possible with SkySpark View Builder?</vt:lpstr>
      <vt:lpstr>Turn Rich Information Views into Standard Reports</vt:lpstr>
      <vt:lpstr>View Builder: A Point and Click Tool to Build Custom Views</vt:lpstr>
      <vt:lpstr>PowerPoint Presentation</vt:lpstr>
      <vt:lpstr>PowerPoint Presentation</vt:lpstr>
      <vt:lpstr>Visualization in SkySpark - Core Concepts</vt:lpstr>
      <vt:lpstr>A Look Forward to Key Topics</vt:lpstr>
      <vt:lpstr>PowerPoint Presentation</vt:lpstr>
      <vt:lpstr>Apps – Creating an App to Organize Views part 1</vt:lpstr>
      <vt:lpstr>Apps – Creating an App to Organize Views part 2</vt:lpstr>
      <vt:lpstr>PowerPoint Presentation</vt:lpstr>
      <vt:lpstr>Quick Intro to Axon</vt:lpstr>
      <vt:lpstr>Making a Simple Custom View</vt:lpstr>
      <vt:lpstr>Edit the View and Define Data Source</vt:lpstr>
      <vt:lpstr>First Custom View Completed</vt:lpstr>
      <vt:lpstr>PowerPoint Presentation</vt:lpstr>
      <vt:lpstr>Understanding Variables</vt:lpstr>
      <vt:lpstr>Making a View with a Custom Layout</vt:lpstr>
      <vt:lpstr>Define View Data Source with Variables</vt:lpstr>
      <vt:lpstr>Configuring Variables for a View</vt:lpstr>
      <vt:lpstr>Access the Table With Variables View</vt:lpstr>
      <vt:lpstr>Show View State</vt:lpstr>
      <vt:lpstr>PowerPoint Presentation</vt:lpstr>
      <vt:lpstr>Overview of Tile Views</vt:lpstr>
      <vt:lpstr>Variable Kinds</vt:lpstr>
      <vt:lpstr>Create Tile View and Edit Root View</vt:lpstr>
      <vt:lpstr>Changing the Tile Layout</vt:lpstr>
      <vt:lpstr>Click and Drag to Define a Custom Tile Layout</vt:lpstr>
      <vt:lpstr>Top Left Tile subView Data Source</vt:lpstr>
      <vt:lpstr>Defining the Kind of a Variable</vt:lpstr>
      <vt:lpstr>Remaining Tile subView Data Sources</vt:lpstr>
      <vt:lpstr>Use the pickers in each Tile subView</vt:lpstr>
      <vt:lpstr>PowerPoint Presentation</vt:lpstr>
      <vt:lpstr>Variable Bindings</vt:lpstr>
      <vt:lpstr>Using the View Builder Sidebar</vt:lpstr>
      <vt:lpstr>Manually Create ahu View Variable</vt:lpstr>
      <vt:lpstr>Manually Create span Variable with Default Value</vt:lpstr>
      <vt:lpstr>Confirm Root View Pickers</vt:lpstr>
      <vt:lpstr>Bind subView ahu Var to Root ahu Var</vt:lpstr>
      <vt:lpstr>Bind subView span Var to Root span Var</vt:lpstr>
      <vt:lpstr>Repeat Binding for Remaining Tile subViews</vt:lpstr>
      <vt:lpstr>Complete Tile View</vt:lpstr>
      <vt:lpstr>Reordering subViews</vt:lpstr>
      <vt:lpstr>PowerPoint Presentation</vt:lpstr>
      <vt:lpstr>Overview of Navigation</vt:lpstr>
      <vt:lpstr>Customizing the Navigation</vt:lpstr>
      <vt:lpstr>Testing the Navigation</vt:lpstr>
      <vt:lpstr>Completed View</vt:lpstr>
      <vt:lpstr>PowerPoint Presentation</vt:lpstr>
      <vt:lpstr>Overview of Report Views and Fandoc</vt:lpstr>
      <vt:lpstr>Fandoc – Simple Text Formatting</vt:lpstr>
      <vt:lpstr>Adding Grid Meta to Change Behavior/Display</vt:lpstr>
      <vt:lpstr>PowerPoint Presentation</vt:lpstr>
      <vt:lpstr>Using Existing Views part 1</vt:lpstr>
      <vt:lpstr>Use Existing Views part 2</vt:lpstr>
      <vt:lpstr>Add iFrames to a View</vt:lpstr>
      <vt:lpstr>Enjoy the View!</vt:lpstr>
      <vt:lpstr>PowerPoint Presentation</vt:lpstr>
      <vt:lpstr>Adding the Order Tag</vt:lpstr>
      <vt:lpstr>Define the first View in an App</vt:lpstr>
      <vt:lpstr>View Records can also be edited in the Builder App</vt:lpstr>
      <vt:lpstr>PowerPoint Presentation</vt:lpstr>
      <vt:lpstr>Defining View State</vt:lpstr>
      <vt:lpstr>PowerPoint Presentation</vt:lpstr>
      <vt:lpstr>Example Axon Queries (a quick cheat sheet)</vt:lpstr>
      <vt:lpstr>PowerPoint Presentation</vt:lpstr>
      <vt:lpstr>Consider End User Roles and Filters for Applications</vt:lpstr>
      <vt:lpstr>PowerPoint Presentation</vt:lpstr>
      <vt:lpstr>PowerPoint Presentation</vt:lpstr>
      <vt:lpstr>PowerPoint Presentation</vt:lpstr>
      <vt:lpstr>Exporting Visualization Recs from a Project</vt:lpstr>
      <vt:lpstr>Importing Visualization Recs to a Project</vt:lpstr>
    </vt:vector>
  </TitlesOfParts>
  <Company> 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Brian Frank</dc:creator>
  <cp:lastModifiedBy>Mathew Coalson</cp:lastModifiedBy>
  <cp:revision>1620</cp:revision>
  <cp:lastPrinted>2017-03-24T17:23:41Z</cp:lastPrinted>
  <dcterms:created xsi:type="dcterms:W3CDTF">2014-12-03T17:51:02Z</dcterms:created>
  <dcterms:modified xsi:type="dcterms:W3CDTF">2020-06-24T22:08:57Z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0x0101003FF3BF1F6716674AB34901E72E52D5D4</vt:lpwstr>
  </property>
</Properties>
</file>